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346" r:id="rId2"/>
    <p:sldId id="270" r:id="rId3"/>
    <p:sldId id="316" r:id="rId4"/>
    <p:sldId id="274" r:id="rId5"/>
    <p:sldId id="287" r:id="rId6"/>
    <p:sldId id="309" r:id="rId7"/>
    <p:sldId id="319" r:id="rId8"/>
    <p:sldId id="320" r:id="rId9"/>
    <p:sldId id="289" r:id="rId10"/>
    <p:sldId id="291" r:id="rId11"/>
    <p:sldId id="310" r:id="rId12"/>
    <p:sldId id="342" r:id="rId13"/>
    <p:sldId id="345" r:id="rId14"/>
    <p:sldId id="308" r:id="rId15"/>
    <p:sldId id="280" r:id="rId16"/>
    <p:sldId id="321" r:id="rId17"/>
    <p:sldId id="323" r:id="rId18"/>
    <p:sldId id="324" r:id="rId19"/>
    <p:sldId id="339" r:id="rId20"/>
    <p:sldId id="332" r:id="rId21"/>
    <p:sldId id="330" r:id="rId22"/>
    <p:sldId id="347" r:id="rId23"/>
    <p:sldId id="311" r:id="rId24"/>
    <p:sldId id="306" r:id="rId25"/>
    <p:sldId id="307" r:id="rId26"/>
    <p:sldId id="343" r:id="rId27"/>
    <p:sldId id="344" r:id="rId28"/>
    <p:sldId id="312" r:id="rId29"/>
    <p:sldId id="314" r:id="rId30"/>
    <p:sldId id="315" r:id="rId31"/>
    <p:sldId id="318" r:id="rId32"/>
  </p:sldIdLst>
  <p:sldSz cx="12192000" cy="6858000"/>
  <p:notesSz cx="6858000" cy="9144000"/>
  <p:embeddedFontLst>
    <p:embeddedFont>
      <p:font typeface="Pretendard ExtraBold" panose="02000903000000020004" pitchFamily="50" charset="-127"/>
      <p:bold r:id="rId34"/>
    </p:embeddedFont>
    <p:embeddedFont>
      <p:font typeface="Pretendard Light" panose="02000403000000020004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Pretendard Medium" panose="02000603000000020004" pitchFamily="50" charset="-127"/>
      <p:regular r:id="rId38"/>
    </p:embeddedFont>
    <p:embeddedFont>
      <p:font typeface="Pretendard ExtraLight" panose="02000303000000020004" pitchFamily="50" charset="-127"/>
      <p:regular r:id="rId39"/>
    </p:embeddedFont>
    <p:embeddedFont>
      <p:font typeface="Pretendard SemiBold" panose="02000703000000020004" pitchFamily="50" charset="-127"/>
      <p:bold r:id="rId40"/>
    </p:embeddedFont>
    <p:embeddedFont>
      <p:font typeface="Pretendard Black" panose="02000A03000000020004" pitchFamily="50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33" userDrawn="1">
          <p15:clr>
            <a:srgbClr val="A4A3A4"/>
          </p15:clr>
        </p15:guide>
        <p15:guide id="4" orient="horz" pos="3929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2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0000"/>
    <a:srgbClr val="DC4B49"/>
    <a:srgbClr val="F6F8FC"/>
    <a:srgbClr val="FCA6D3"/>
    <a:srgbClr val="FF4B94"/>
    <a:srgbClr val="FF0066"/>
    <a:srgbClr val="FFFFFF"/>
    <a:srgbClr val="FF65B2"/>
    <a:srgbClr val="FF33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20" autoAdjust="0"/>
  </p:normalViewPr>
  <p:slideViewPr>
    <p:cSldViewPr showGuides="1">
      <p:cViewPr>
        <p:scale>
          <a:sx n="66" d="100"/>
          <a:sy n="66" d="100"/>
        </p:scale>
        <p:origin x="1330" y="437"/>
      </p:cViewPr>
      <p:guideLst>
        <p:guide orient="horz" pos="391"/>
        <p:guide pos="347"/>
        <p:guide pos="7333"/>
        <p:guide orient="horz" pos="3929"/>
        <p:guide orient="horz" pos="2137"/>
        <p:guide orient="horz" pos="1026"/>
        <p:guide orient="horz" pos="2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884DB-F051-48EB-8D12-5F3DED8D54D4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63094-1359-464B-8F0F-195BDF7CF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4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33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9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7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8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4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7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그림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 사진</a:t>
            </a:r>
            <a:endParaRPr lang="en-US" altLang="ko-KR" dirty="0" smtClean="0"/>
          </a:p>
          <a:p>
            <a:r>
              <a:rPr lang="ko-KR" altLang="en-US" dirty="0" smtClean="0"/>
              <a:t>두번째 사진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신체 분할 사진</a:t>
            </a:r>
            <a:endParaRPr lang="en-US" altLang="ko-KR" dirty="0" smtClean="0"/>
          </a:p>
          <a:p>
            <a:r>
              <a:rPr lang="ko-KR" altLang="en-US" dirty="0" smtClean="0"/>
              <a:t>세번째 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위치값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쪼매난거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63094-1359-464B-8F0F-195BDF7CF7B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72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1F482-292E-10A1-0B1F-7530EB650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A9F85-AC1F-5F03-A8B5-A995ECA8F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4A8B3-FB8B-067D-5542-1ABCBF1D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BEB65-87C5-7D73-3370-1811B442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FD868-F0D2-FB0E-0CCD-FCFC14D2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7DF71-628D-6163-24D1-F9F8A118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B9187C-7B11-4105-D056-6E7ABBA4F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95627-756E-EA28-D88B-A6B43AAD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48E38-BE75-6B11-25B0-59ADA1711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F2B3E-F430-0869-4DBE-B0338DF6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E94B8-5546-2580-5A52-B2A23A531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E0ED87-C51F-9A68-05A9-08657E173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517C1-8D03-02CC-0E64-0FFAD34E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3C20A-6397-0014-261E-02760639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491DE-2BB8-60CD-DE42-B2AF7D27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3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E74CB-9847-5E59-8623-6D8EE678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7EC77-5E6C-23BD-BE73-C59ECE208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B6ED0-A9D9-1634-372A-2E6A3A22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3AE72-EAF2-10E9-3F2D-22C77BE1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AEE04-74E4-CCFA-F906-2D8EA93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7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B5746-48E3-3150-E143-B6EC3417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747B6C-18E3-91CF-593B-B7C8FC04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B7178-E33F-6997-A49B-04718FC7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D18F8-2D7D-E7A2-D8A2-2F272FD9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9E0F7-802C-7949-7219-03B3200A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1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56615-ADE8-1131-BA51-E840FBBD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672AE-1708-80FB-E0F9-92B8E478C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FF4D4-4070-F1F6-ABD1-C49195432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4BA926-E90E-717F-16D3-4472007E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D335A7-F2E8-9762-4E6C-5B944B2C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F83CC-8B6A-E5FE-6A98-A30FFCF8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1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84794-5CBC-5203-02A0-4765C99E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693DE1-E82E-3173-6DCD-58946C6A4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6908F5-7D84-0D28-D11C-F2F9C730F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DE03F-C3A7-6E75-D276-6A2FCC2B0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65D03A-35DC-33FC-A17A-D7CA6493F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4EA5AD-2612-F1EC-A32E-2CED1997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974B3E-11D8-9064-654F-6C04FF51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D046F4-C225-2D0E-011E-3BC53A9D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8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CABC-002C-27CC-21D5-309271C0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8DD542-8C9D-EF35-A79F-457BE7A2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E3EDE-B338-09D8-55DD-53D909E3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F8FB60-5E2A-4472-6E0B-9EC61BD4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8C734D-9E15-0285-107E-5A738388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6DC308-8A9C-6796-4C8B-593DE599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88986-90DD-C22E-C008-97A7310C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5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3086-135E-9FE0-04B1-319D69E0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5D17-3699-E89D-76D7-F1AF78837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7D62D5-8DEE-B307-66E2-687670CA1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14864-788E-9533-3EC7-566681A84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AD9814-3B74-6E38-C194-F2719DA1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7C9FE1-96EF-6ABA-D1D7-B4165AB9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6DC32-891D-6E4B-A15E-0456E6A8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D7031C-459F-ADD0-E5A0-AC553D45C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B3F602-0148-D9CE-CA60-F6FF998CD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DD7A8-D340-A705-930A-1960D42A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4248A-E9CD-15ED-6BF0-A0A9BF4F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AD54E-B31C-C6A1-4109-63AAB829F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5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450B92-B28C-2D8D-CD7A-EF1CAF48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92116-AD73-939F-5B44-41709212A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49DE7-13DE-0F88-99A7-1072E9CBB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B4B8E-5C9B-4143-B31F-7547116E9F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D0207-A51C-5C54-948B-3B9530337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DAE44-8CBC-C32A-23EC-37F64E8FC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D2B20-FB5D-4D80-9361-03A8CD909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5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microsoft.com/office/2007/relationships/hdphoto" Target="../media/hdphoto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50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88583" y="2117877"/>
            <a:ext cx="5376804" cy="3939415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53969" y="2117877"/>
            <a:ext cx="5376804" cy="3939415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47168" y="473888"/>
            <a:ext cx="4298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 기획 배경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F00EA-84C9-36ED-54AC-6E89A8952A0B}"/>
              </a:ext>
            </a:extLst>
          </p:cNvPr>
          <p:cNvSpPr txBox="1"/>
          <p:nvPr/>
        </p:nvSpPr>
        <p:spPr>
          <a:xfrm>
            <a:off x="447168" y="1028042"/>
            <a:ext cx="622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A6A6A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관련 리서치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C7545-922D-8539-B3D5-BFDA494FC834}"/>
              </a:ext>
            </a:extLst>
          </p:cNvPr>
          <p:cNvSpPr txBox="1"/>
          <p:nvPr/>
        </p:nvSpPr>
        <p:spPr>
          <a:xfrm>
            <a:off x="816032" y="2446243"/>
            <a:ext cx="472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연장 보육 시간에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가장 많이 하는 놀이 및 활동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1424" y="3429000"/>
            <a:ext cx="44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1424" y="3725055"/>
            <a:ext cx="3492388" cy="529548"/>
          </a:xfrm>
          <a:prstGeom prst="roundRect">
            <a:avLst/>
          </a:prstGeom>
          <a:solidFill>
            <a:srgbClr val="FFD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1424" y="4406364"/>
            <a:ext cx="1764196" cy="5295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19796" y="5087673"/>
            <a:ext cx="1179760" cy="5295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3805025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64%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4482600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5167781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10%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4403812" y="3789040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자유 놀이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2675620" y="4482600"/>
            <a:ext cx="32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예술 경험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미술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노래 부르기 등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2099556" y="5163909"/>
            <a:ext cx="32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</a:t>
            </a:r>
            <a:r>
              <a:rPr lang="ko-KR" altLang="en-US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보육반의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보육 프로그램 반복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2C7545-922D-8539-B3D5-BFDA494FC834}"/>
              </a:ext>
            </a:extLst>
          </p:cNvPr>
          <p:cNvSpPr txBox="1"/>
          <p:nvPr/>
        </p:nvSpPr>
        <p:spPr>
          <a:xfrm>
            <a:off x="6684092" y="2461483"/>
            <a:ext cx="472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연장 보육 운영에서 전반적으로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개선해야 할 점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779484" y="3444240"/>
            <a:ext cx="44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69336" y="3702863"/>
            <a:ext cx="409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연장보육반</a:t>
            </a:r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2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영유아를</a:t>
            </a:r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위한</a:t>
            </a:r>
            <a:endParaRPr lang="en-US" altLang="ko-KR" sz="2200" spc="-15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프로그램 자료 개발</a:t>
            </a:r>
            <a:endParaRPr lang="ko-KR" altLang="en-US" sz="2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63536" y="4582289"/>
            <a:ext cx="447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연장보육교사의 명확한 업무 기준 마련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44072" y="5158353"/>
            <a:ext cx="447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 보육교사와의 원활한 협력 마련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258206" y="3805025"/>
            <a:ext cx="127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15.8%</a:t>
            </a:r>
            <a:endParaRPr lang="ko-KR" altLang="en-US" sz="4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356539" y="4592938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40.4%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356539" y="5167781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28.2%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7015655" y="6439241"/>
            <a:ext cx="5176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2022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참여형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현장연구 지원사업</a:t>
            </a:r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어린이집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연장보육반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운영 현황 조사 및 질적 분석</a:t>
            </a:r>
            <a:endParaRPr lang="ko-KR" altLang="en-US" sz="14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32692" y="-99392"/>
            <a:ext cx="12457384" cy="6957392"/>
          </a:xfrm>
          <a:prstGeom prst="rect">
            <a:avLst/>
          </a:prstGeom>
          <a:solidFill>
            <a:srgbClr val="DEDEDE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0" y="2454136"/>
            <a:ext cx="121919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한정적인 놀이 모습으로 이루어지는 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연장보육</a:t>
            </a:r>
            <a:endParaRPr lang="en-US" altLang="ko-KR" sz="40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즉</a:t>
            </a:r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5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교육적 활동의 부족</a:t>
            </a:r>
            <a:endParaRPr lang="en-US" altLang="ko-KR" sz="5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C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670207" y="2690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3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344" y="1520788"/>
            <a:ext cx="3593113" cy="3300174"/>
            <a:chOff x="191344" y="1268760"/>
            <a:chExt cx="3593113" cy="33001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65F9F8-B5A9-6214-7FC3-17DBE963C97C}"/>
                </a:ext>
              </a:extLst>
            </p:cNvPr>
            <p:cNvSpPr txBox="1"/>
            <p:nvPr/>
          </p:nvSpPr>
          <p:spPr>
            <a:xfrm>
              <a:off x="695400" y="2996952"/>
              <a:ext cx="27363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서비스 소개</a:t>
              </a:r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C32EA-7C35-EEF9-CB6E-6C850D08183D}"/>
                </a:ext>
              </a:extLst>
            </p:cNvPr>
            <p:cNvSpPr txBox="1"/>
            <p:nvPr/>
          </p:nvSpPr>
          <p:spPr>
            <a:xfrm>
              <a:off x="191344" y="1268760"/>
              <a:ext cx="271162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02</a:t>
              </a:r>
              <a:endParaRPr lang="ko-KR" altLang="en-US" sz="115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695400" y="3861048"/>
              <a:ext cx="3089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스케치북이 어떤 서비스인지상세한 설명을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소개합니다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1091444" y="2451812"/>
            <a:ext cx="30243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14" y="1879448"/>
            <a:ext cx="1277929" cy="31664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64" y="1879518"/>
            <a:ext cx="795156" cy="31664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115" y="1879448"/>
            <a:ext cx="795156" cy="31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756F00EA-84C9-36ED-54AC-6E89A8952A0B}"/>
              </a:ext>
            </a:extLst>
          </p:cNvPr>
          <p:cNvSpPr txBox="1"/>
          <p:nvPr/>
        </p:nvSpPr>
        <p:spPr>
          <a:xfrm>
            <a:off x="447168" y="1028042"/>
            <a:ext cx="168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솔루션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40404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ED222C8-9A5C-DA51-1BBA-EA61585B8701}"/>
              </a:ext>
            </a:extLst>
          </p:cNvPr>
          <p:cNvGrpSpPr/>
          <p:nvPr/>
        </p:nvGrpSpPr>
        <p:grpSpPr>
          <a:xfrm>
            <a:off x="663956" y="348457"/>
            <a:ext cx="1543612" cy="164219"/>
            <a:chOff x="754692" y="5117169"/>
            <a:chExt cx="506112" cy="52740"/>
          </a:xfr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8BF772F-50F2-BDAA-4206-B02B42397D16}"/>
                </a:ext>
              </a:extLst>
            </p:cNvPr>
            <p:cNvSpPr/>
            <p:nvPr/>
          </p:nvSpPr>
          <p:spPr>
            <a:xfrm>
              <a:off x="754692" y="5117169"/>
              <a:ext cx="52740" cy="52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08AA00-98F5-C580-DCC4-15EC91496C12}"/>
                </a:ext>
              </a:extLst>
            </p:cNvPr>
            <p:cNvSpPr/>
            <p:nvPr/>
          </p:nvSpPr>
          <p:spPr>
            <a:xfrm>
              <a:off x="905816" y="5117169"/>
              <a:ext cx="52740" cy="52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503C57E-72DC-3C64-B597-5F1F3EE21A44}"/>
                </a:ext>
              </a:extLst>
            </p:cNvPr>
            <p:cNvSpPr/>
            <p:nvPr/>
          </p:nvSpPr>
          <p:spPr>
            <a:xfrm>
              <a:off x="1056940" y="5117169"/>
              <a:ext cx="52740" cy="52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6FECC0A-E38A-AAF6-104A-A5E850C3C40D}"/>
                </a:ext>
              </a:extLst>
            </p:cNvPr>
            <p:cNvSpPr/>
            <p:nvPr/>
          </p:nvSpPr>
          <p:spPr>
            <a:xfrm>
              <a:off x="1208064" y="5117169"/>
              <a:ext cx="52740" cy="52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47169" y="473888"/>
            <a:ext cx="197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2207568" y="476672"/>
            <a:ext cx="2568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A6A6A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 제안하는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31033" y="2428148"/>
            <a:ext cx="3190378" cy="3377116"/>
            <a:chOff x="4849838" y="2428148"/>
            <a:chExt cx="3190378" cy="3377116"/>
          </a:xfrm>
        </p:grpSpPr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5516C83F-C7E4-28E4-3CD6-99016182A154}"/>
                </a:ext>
              </a:extLst>
            </p:cNvPr>
            <p:cNvSpPr/>
            <p:nvPr/>
          </p:nvSpPr>
          <p:spPr>
            <a:xfrm>
              <a:off x="4849838" y="2428148"/>
              <a:ext cx="3190378" cy="3377116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D110B92-31B5-9D80-7A92-B66B2A7486B2}"/>
                </a:ext>
              </a:extLst>
            </p:cNvPr>
            <p:cNvSpPr/>
            <p:nvPr/>
          </p:nvSpPr>
          <p:spPr>
            <a:xfrm>
              <a:off x="5604363" y="4062762"/>
              <a:ext cx="1681328" cy="4163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E74EAF9-B0F4-FAAA-4946-CB51260516B3}"/>
                </a:ext>
              </a:extLst>
            </p:cNvPr>
            <p:cNvCxnSpPr>
              <a:cxnSpLocks/>
            </p:cNvCxnSpPr>
            <p:nvPr/>
          </p:nvCxnSpPr>
          <p:spPr>
            <a:xfrm>
              <a:off x="5362641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5022095" y="4786408"/>
              <a:ext cx="2845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유아의 그림으로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 흥미 고취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9873" r="8980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39862" y="2716805"/>
              <a:ext cx="1810331" cy="1706554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8234214" y="2428148"/>
            <a:ext cx="3190378" cy="3377116"/>
            <a:chOff x="8292244" y="2428148"/>
            <a:chExt cx="3190378" cy="3377116"/>
          </a:xfrm>
        </p:grpSpPr>
        <p:sp>
          <p:nvSpPr>
            <p:cNvPr id="40" name="사각형: 둥근 위쪽 모서리 9">
              <a:extLst>
                <a:ext uri="{FF2B5EF4-FFF2-40B4-BE49-F238E27FC236}">
                  <a16:creationId xmlns:a16="http://schemas.microsoft.com/office/drawing/2014/main" id="{5516C83F-C7E4-28E4-3CD6-99016182A154}"/>
                </a:ext>
              </a:extLst>
            </p:cNvPr>
            <p:cNvSpPr/>
            <p:nvPr/>
          </p:nvSpPr>
          <p:spPr>
            <a:xfrm>
              <a:off x="8292244" y="2428148"/>
              <a:ext cx="3190378" cy="3377116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D110B92-31B5-9D80-7A92-B66B2A7486B2}"/>
                </a:ext>
              </a:extLst>
            </p:cNvPr>
            <p:cNvSpPr/>
            <p:nvPr/>
          </p:nvSpPr>
          <p:spPr>
            <a:xfrm>
              <a:off x="9046769" y="4062762"/>
              <a:ext cx="1681328" cy="4163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74EAF9-B0F4-FAAA-4946-CB51260516B3}"/>
                </a:ext>
              </a:extLst>
            </p:cNvPr>
            <p:cNvCxnSpPr>
              <a:cxnSpLocks/>
            </p:cNvCxnSpPr>
            <p:nvPr/>
          </p:nvCxnSpPr>
          <p:spPr>
            <a:xfrm>
              <a:off x="8805047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8464501" y="4786408"/>
              <a:ext cx="2845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미션 수행을 통해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동화에 몰입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5047" y="2756703"/>
              <a:ext cx="2295798" cy="175945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822889" y="2428148"/>
            <a:ext cx="3190378" cy="3377116"/>
            <a:chOff x="1451484" y="2428148"/>
            <a:chExt cx="3190378" cy="3377116"/>
          </a:xfrm>
        </p:grpSpPr>
        <p:sp>
          <p:nvSpPr>
            <p:cNvPr id="53" name="사각형: 둥근 위쪽 모서리 9">
              <a:extLst>
                <a:ext uri="{FF2B5EF4-FFF2-40B4-BE49-F238E27FC236}">
                  <a16:creationId xmlns:a16="http://schemas.microsoft.com/office/drawing/2014/main" id="{5516C83F-C7E4-28E4-3CD6-99016182A154}"/>
                </a:ext>
              </a:extLst>
            </p:cNvPr>
            <p:cNvSpPr/>
            <p:nvPr/>
          </p:nvSpPr>
          <p:spPr>
            <a:xfrm>
              <a:off x="1451484" y="2428148"/>
              <a:ext cx="3190378" cy="3377116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D110B92-31B5-9D80-7A92-B66B2A7486B2}"/>
                </a:ext>
              </a:extLst>
            </p:cNvPr>
            <p:cNvSpPr/>
            <p:nvPr/>
          </p:nvSpPr>
          <p:spPr>
            <a:xfrm>
              <a:off x="2206009" y="4062762"/>
              <a:ext cx="1681328" cy="4163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E74EAF9-B0F4-FAAA-4946-CB51260516B3}"/>
                </a:ext>
              </a:extLst>
            </p:cNvPr>
            <p:cNvCxnSpPr>
              <a:cxnSpLocks/>
            </p:cNvCxnSpPr>
            <p:nvPr/>
          </p:nvCxnSpPr>
          <p:spPr>
            <a:xfrm>
              <a:off x="1964287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1623741" y="4786408"/>
              <a:ext cx="2845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인지발달 </a:t>
              </a:r>
              <a:r>
                <a:rPr lang="ko-KR" altLang="en-US" sz="28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언어자극돕는</a:t>
              </a:r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동화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968126">
              <a:off x="1938483" y="3103969"/>
              <a:ext cx="2079967" cy="1335941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7208609" y="1130362"/>
            <a:ext cx="3166319" cy="1051584"/>
            <a:chOff x="7208609" y="1130362"/>
            <a:chExt cx="3166319" cy="1051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6F00EA-84C9-36ED-54AC-6E89A8952A0B}"/>
                </a:ext>
              </a:extLst>
            </p:cNvPr>
            <p:cNvSpPr txBox="1"/>
            <p:nvPr/>
          </p:nvSpPr>
          <p:spPr>
            <a:xfrm>
              <a:off x="7208609" y="1320429"/>
              <a:ext cx="22357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66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HOW? </a:t>
              </a:r>
              <a:endParaRPr lang="ko-KR" altLang="en-US" sz="4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6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pic>
          <p:nvPicPr>
            <p:cNvPr id="1026" name="Picture 2" descr="이모 지 생각, 이모 지, 스마일, 스티커, 바탕 화면 배경 화면 png | PNGWing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10217" y1="87609" x2="10217" y2="87609"/>
                          <a14:foregroundMark x1="51304" y1="89022" x2="51304" y2="89022"/>
                          <a14:foregroundMark x1="52065" y1="82717" x2="51957" y2="94457"/>
                          <a14:foregroundMark x1="6413" y1="81522" x2="12609" y2="9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344" y="1130362"/>
              <a:ext cx="1051584" cy="105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53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62"/>
            <a:ext cx="12304690" cy="692138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20682879">
            <a:off x="3264315" y="2586256"/>
            <a:ext cx="3451526" cy="1651551"/>
          </a:xfrm>
          <a:prstGeom prst="rect">
            <a:avLst/>
          </a:prstGeom>
          <a:noFill/>
          <a:ln w="76200">
            <a:solidFill>
              <a:srgbClr val="DB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9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0" b="37400"/>
          <a:stretch/>
        </p:blipFill>
        <p:spPr>
          <a:xfrm>
            <a:off x="731404" y="2176287"/>
            <a:ext cx="6790206" cy="3744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752184" y="3248975"/>
            <a:ext cx="4356484" cy="1553764"/>
            <a:chOff x="5225484" y="4380254"/>
            <a:chExt cx="4241578" cy="9815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F80DB5-8BC1-643B-EAA4-C2EBBD58DD90}"/>
                </a:ext>
              </a:extLst>
            </p:cNvPr>
            <p:cNvSpPr txBox="1"/>
            <p:nvPr/>
          </p:nvSpPr>
          <p:spPr>
            <a:xfrm>
              <a:off x="5241849" y="4380254"/>
              <a:ext cx="1089806" cy="21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몰입 유도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676121" cy="33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유아의 </a:t>
              </a:r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그림을 동화에</a:t>
              </a:r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.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76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아이의 그림이 아이의 행동을 따라합니다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아이가 동화에 더 몰입하게 됩니다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2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0" y="32659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</a:t>
            </a:r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위한 스케치북</a:t>
            </a:r>
            <a:endParaRPr lang="ko-KR" altLang="en-US" sz="4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7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t="78425" r="50388" b="7076"/>
          <a:stretch/>
        </p:blipFill>
        <p:spPr>
          <a:xfrm>
            <a:off x="8441029" y="5565593"/>
            <a:ext cx="828092" cy="6629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9" t="77270" r="35028" b="7995"/>
          <a:stretch/>
        </p:blipFill>
        <p:spPr>
          <a:xfrm>
            <a:off x="9300356" y="5520227"/>
            <a:ext cx="720080" cy="67367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74162" y="2309020"/>
            <a:ext cx="4860540" cy="3882358"/>
            <a:chOff x="659396" y="1988840"/>
            <a:chExt cx="5044671" cy="3906539"/>
          </a:xfrm>
        </p:grpSpPr>
        <p:sp>
          <p:nvSpPr>
            <p:cNvPr id="29" name="직사각형 28"/>
            <p:cNvSpPr/>
            <p:nvPr/>
          </p:nvSpPr>
          <p:spPr>
            <a:xfrm>
              <a:off x="659396" y="1988840"/>
              <a:ext cx="5044671" cy="3906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803412" y="2096853"/>
              <a:ext cx="4680520" cy="3708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86894" y="815848"/>
            <a:ext cx="503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첫번째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그림 배경 제거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786894" y="1388385"/>
            <a:ext cx="5039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rembg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라이브러리 활용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8" r="18818"/>
          <a:stretch/>
        </p:blipFill>
        <p:spPr>
          <a:xfrm>
            <a:off x="1523492" y="2039361"/>
            <a:ext cx="3557052" cy="43432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424567" y="815848"/>
            <a:ext cx="334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두번째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그림 분할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6590410" y="1388385"/>
            <a:ext cx="50446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세부 구성요소로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분할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서버에 저장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6775" r="59837" b="55900"/>
          <a:stretch/>
        </p:blipFill>
        <p:spPr>
          <a:xfrm>
            <a:off x="7048661" y="3321094"/>
            <a:ext cx="1260140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4" t="55646" r="34810" b="18640"/>
          <a:stretch/>
        </p:blipFill>
        <p:spPr>
          <a:xfrm>
            <a:off x="9094599" y="4576102"/>
            <a:ext cx="936104" cy="1175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1" t="25695" r="48396" b="54618"/>
          <a:stretch/>
        </p:blipFill>
        <p:spPr>
          <a:xfrm>
            <a:off x="7931336" y="3213081"/>
            <a:ext cx="1332148" cy="9001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8" t="56578" r="47458" b="21034"/>
          <a:stretch/>
        </p:blipFill>
        <p:spPr>
          <a:xfrm>
            <a:off x="8600333" y="4626049"/>
            <a:ext cx="828092" cy="102352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1" t="27084" r="27192" b="57954"/>
          <a:stretch/>
        </p:blipFill>
        <p:spPr>
          <a:xfrm>
            <a:off x="9590121" y="3264571"/>
            <a:ext cx="936104" cy="68407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31630" r="19781" b="58132"/>
          <a:stretch/>
        </p:blipFill>
        <p:spPr>
          <a:xfrm>
            <a:off x="10047384" y="3499112"/>
            <a:ext cx="1044116" cy="4680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6" r="39757" b="68095"/>
          <a:stretch/>
        </p:blipFill>
        <p:spPr>
          <a:xfrm>
            <a:off x="8760295" y="2028172"/>
            <a:ext cx="1008113" cy="14587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9" t="25987" r="37395" b="40151"/>
          <a:stretch/>
        </p:blipFill>
        <p:spPr>
          <a:xfrm>
            <a:off x="8419124" y="3244981"/>
            <a:ext cx="1512169" cy="15481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6000" y="-243302"/>
            <a:ext cx="6264695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2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t="78425" r="50388" b="7076"/>
          <a:stretch/>
        </p:blipFill>
        <p:spPr>
          <a:xfrm>
            <a:off x="8441029" y="5565593"/>
            <a:ext cx="828092" cy="6629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9" t="77270" r="35028" b="7995"/>
          <a:stretch/>
        </p:blipFill>
        <p:spPr>
          <a:xfrm>
            <a:off x="9300356" y="5520227"/>
            <a:ext cx="720080" cy="67367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8" r="18818"/>
          <a:stretch/>
        </p:blipFill>
        <p:spPr>
          <a:xfrm>
            <a:off x="1523492" y="2039361"/>
            <a:ext cx="3557052" cy="4343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6775" r="59837" b="55900"/>
          <a:stretch/>
        </p:blipFill>
        <p:spPr>
          <a:xfrm>
            <a:off x="7048661" y="3321094"/>
            <a:ext cx="1260140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4" t="55646" r="34810" b="18640"/>
          <a:stretch/>
        </p:blipFill>
        <p:spPr>
          <a:xfrm>
            <a:off x="9094599" y="4576102"/>
            <a:ext cx="936104" cy="1175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1" t="25695" r="48396" b="54618"/>
          <a:stretch/>
        </p:blipFill>
        <p:spPr>
          <a:xfrm>
            <a:off x="7931336" y="3213081"/>
            <a:ext cx="1332148" cy="9001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8" t="56578" r="47458" b="21034"/>
          <a:stretch/>
        </p:blipFill>
        <p:spPr>
          <a:xfrm>
            <a:off x="8600333" y="4626049"/>
            <a:ext cx="828092" cy="102352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1" t="27084" r="27192" b="57954"/>
          <a:stretch/>
        </p:blipFill>
        <p:spPr>
          <a:xfrm>
            <a:off x="9590121" y="3264571"/>
            <a:ext cx="936104" cy="68407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1" t="31630" r="19781" b="58132"/>
          <a:stretch/>
        </p:blipFill>
        <p:spPr>
          <a:xfrm>
            <a:off x="10047384" y="3499112"/>
            <a:ext cx="1044116" cy="4680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6" r="39757" b="68095"/>
          <a:stretch/>
        </p:blipFill>
        <p:spPr>
          <a:xfrm>
            <a:off x="8760295" y="2028172"/>
            <a:ext cx="1008113" cy="14587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9" t="25987" r="37395" b="40151"/>
          <a:stretch/>
        </p:blipFill>
        <p:spPr>
          <a:xfrm>
            <a:off x="8419124" y="3244981"/>
            <a:ext cx="1512169" cy="15481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86894" y="815848"/>
            <a:ext cx="503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첫번째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그림 배경 제거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786894" y="1388385"/>
            <a:ext cx="5039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rembg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라이브러리 활용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H="1">
            <a:off x="0" y="-171400"/>
            <a:ext cx="6085486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424567" y="815848"/>
            <a:ext cx="334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두번째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그림 분할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6590410" y="1388385"/>
            <a:ext cx="50446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세부 구성요소로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분할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서버에 저장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8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53 0.01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03386 0.0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3" y="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0.06679 0.01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8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0.047 0.00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06133 0.016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02057 0.0166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8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4441 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5911 0.020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10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-0.037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t="10557" r="21874"/>
          <a:stretch/>
        </p:blipFill>
        <p:spPr>
          <a:xfrm>
            <a:off x="1454934" y="2240868"/>
            <a:ext cx="3564396" cy="43785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86894" y="800708"/>
            <a:ext cx="503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</a:t>
            </a:r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신체 인식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786894" y="1373245"/>
            <a:ext cx="5039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MoveNet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활용해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관절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포인트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인식 →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값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400312" y="815848"/>
            <a:ext cx="3711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네</a:t>
            </a:r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좌표 값에 삽입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6590410" y="1388385"/>
            <a:ext cx="51582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그림을 신체 크기에 맞추어 늘리고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값에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삽입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722743" y="2618245"/>
            <a:ext cx="2780004" cy="3371040"/>
            <a:chOff x="1307468" y="1766742"/>
            <a:chExt cx="3557052" cy="434322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8" r="18818"/>
            <a:stretch/>
          </p:blipFill>
          <p:spPr>
            <a:xfrm>
              <a:off x="1307468" y="1766742"/>
              <a:ext cx="3557052" cy="43432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631504" y="335699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99556" y="332098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819636" y="317697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91644" y="40050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3251684" y="40050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3404084" y="317697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935760" y="328498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439816" y="332098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3395700" y="49051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3503712" y="548122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2567608" y="548122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711624" y="494116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2963652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215680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3431704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711624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3107668" y="281693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 flipV="1">
              <a:off x="1685510" y="3377178"/>
              <a:ext cx="506240" cy="518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2172562" y="3230978"/>
              <a:ext cx="678583" cy="1538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 flipV="1">
              <a:off x="2851145" y="3240201"/>
              <a:ext cx="111581" cy="8458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endCxn id="32" idx="2"/>
            </p:cNvCxnSpPr>
            <p:nvPr/>
          </p:nvCxnSpPr>
          <p:spPr>
            <a:xfrm flipV="1">
              <a:off x="3310500" y="3230978"/>
              <a:ext cx="93584" cy="8437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2861226" y="3230978"/>
              <a:ext cx="577936" cy="92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468062" y="3244813"/>
              <a:ext cx="518386" cy="94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endCxn id="36" idx="6"/>
            </p:cNvCxnSpPr>
            <p:nvPr/>
          </p:nvCxnSpPr>
          <p:spPr>
            <a:xfrm>
              <a:off x="3998458" y="3334823"/>
              <a:ext cx="549370" cy="40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3323692" y="4063682"/>
              <a:ext cx="126014" cy="8954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2772384" y="4045680"/>
              <a:ext cx="185176" cy="949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V="1">
              <a:off x="2621614" y="5011443"/>
              <a:ext cx="144016" cy="5237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42" idx="4"/>
            </p:cNvCxnSpPr>
            <p:nvPr/>
          </p:nvCxnSpPr>
          <p:spPr>
            <a:xfrm flipH="1" flipV="1">
              <a:off x="3458090" y="4959170"/>
              <a:ext cx="99628" cy="6300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38424" y="3988131"/>
            <a:ext cx="734822" cy="734822"/>
            <a:chOff x="4426590" y="4728670"/>
            <a:chExt cx="734822" cy="734822"/>
          </a:xfrm>
        </p:grpSpPr>
        <p:sp>
          <p:nvSpPr>
            <p:cNvPr id="2" name="타원 1"/>
            <p:cNvSpPr/>
            <p:nvPr/>
          </p:nvSpPr>
          <p:spPr>
            <a:xfrm>
              <a:off x="4426590" y="4728670"/>
              <a:ext cx="734822" cy="734822"/>
            </a:xfrm>
            <a:prstGeom prst="ellipse">
              <a:avLst/>
            </a:prstGeom>
            <a:solidFill>
              <a:srgbClr val="40404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61658" y="4911415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17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개</a:t>
              </a:r>
              <a:endParaRPr lang="ko-KR" altLang="en-US" dirty="0">
                <a:solidFill>
                  <a:srgbClr val="FFC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6096000" y="-243302"/>
            <a:ext cx="6372707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t="10557" r="21874"/>
          <a:stretch/>
        </p:blipFill>
        <p:spPr>
          <a:xfrm>
            <a:off x="1454934" y="2240868"/>
            <a:ext cx="3564396" cy="437851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722743" y="2618245"/>
            <a:ext cx="2780004" cy="3371040"/>
            <a:chOff x="1307468" y="1766742"/>
            <a:chExt cx="3557052" cy="434322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8" r="18818"/>
            <a:stretch/>
          </p:blipFill>
          <p:spPr>
            <a:xfrm>
              <a:off x="1307468" y="1766742"/>
              <a:ext cx="3557052" cy="43432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631504" y="335699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99556" y="332098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819636" y="317697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91644" y="40050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3251684" y="40050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3404084" y="317697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935760" y="328498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439816" y="332098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3395700" y="4905164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3503712" y="548122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2567608" y="548122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711624" y="4941168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2963652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215680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3431704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711624" y="263691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3107668" y="2816932"/>
              <a:ext cx="108012" cy="10801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 flipV="1">
              <a:off x="1685510" y="3377178"/>
              <a:ext cx="506240" cy="518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2172562" y="3230978"/>
              <a:ext cx="678583" cy="1538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 flipV="1">
              <a:off x="2851145" y="3240201"/>
              <a:ext cx="111581" cy="8458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endCxn id="32" idx="2"/>
            </p:cNvCxnSpPr>
            <p:nvPr/>
          </p:nvCxnSpPr>
          <p:spPr>
            <a:xfrm flipV="1">
              <a:off x="3310500" y="3230978"/>
              <a:ext cx="93584" cy="8437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2861226" y="3230978"/>
              <a:ext cx="577936" cy="92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468062" y="3244813"/>
              <a:ext cx="518386" cy="94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endCxn id="36" idx="6"/>
            </p:cNvCxnSpPr>
            <p:nvPr/>
          </p:nvCxnSpPr>
          <p:spPr>
            <a:xfrm>
              <a:off x="3998458" y="3334823"/>
              <a:ext cx="549370" cy="40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3323692" y="4063682"/>
              <a:ext cx="126014" cy="8954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2772384" y="4045680"/>
              <a:ext cx="185176" cy="949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V="1">
              <a:off x="2621614" y="5011443"/>
              <a:ext cx="144016" cy="5237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42" idx="4"/>
            </p:cNvCxnSpPr>
            <p:nvPr/>
          </p:nvCxnSpPr>
          <p:spPr>
            <a:xfrm flipH="1" flipV="1">
              <a:off x="3458090" y="4959170"/>
              <a:ext cx="99628" cy="6300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38424" y="3988131"/>
            <a:ext cx="734822" cy="734822"/>
            <a:chOff x="4426590" y="4728670"/>
            <a:chExt cx="734822" cy="734822"/>
          </a:xfrm>
        </p:grpSpPr>
        <p:sp>
          <p:nvSpPr>
            <p:cNvPr id="2" name="타원 1"/>
            <p:cNvSpPr/>
            <p:nvPr/>
          </p:nvSpPr>
          <p:spPr>
            <a:xfrm>
              <a:off x="4426590" y="4728670"/>
              <a:ext cx="734822" cy="734822"/>
            </a:xfrm>
            <a:prstGeom prst="ellipse">
              <a:avLst/>
            </a:prstGeom>
            <a:solidFill>
              <a:srgbClr val="40404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61658" y="4911415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17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개</a:t>
              </a:r>
              <a:endParaRPr lang="ko-KR" altLang="en-US" dirty="0">
                <a:solidFill>
                  <a:srgbClr val="FFC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86894" y="800708"/>
            <a:ext cx="503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</a:t>
            </a:r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신체 인식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786894" y="1373245"/>
            <a:ext cx="50392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MoveNet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활용해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관절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포인트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인식 →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값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B976F30-99C1-0DBF-BCF6-9C4F16040E6B}"/>
              </a:ext>
            </a:extLst>
          </p:cNvPr>
          <p:cNvSpPr txBox="1"/>
          <p:nvPr/>
        </p:nvSpPr>
        <p:spPr>
          <a:xfrm>
            <a:off x="7400312" y="815848"/>
            <a:ext cx="3711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네</a:t>
            </a:r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번째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좌표 값에 삽입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D9E625-9917-E925-DFBD-83726F2A0B57}"/>
              </a:ext>
            </a:extLst>
          </p:cNvPr>
          <p:cNvSpPr txBox="1"/>
          <p:nvPr/>
        </p:nvSpPr>
        <p:spPr>
          <a:xfrm>
            <a:off x="6590410" y="1388385"/>
            <a:ext cx="51582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그림을 신체 크기에 맞추어 늘리고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값에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삽입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 flipH="1">
            <a:off x="0" y="-171400"/>
            <a:ext cx="6085486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66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5" y="2162166"/>
            <a:ext cx="6773476" cy="381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752184" y="3248975"/>
            <a:ext cx="4356484" cy="1584350"/>
            <a:chOff x="5225484" y="4380254"/>
            <a:chExt cx="4241578" cy="10008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F80DB5-8BC1-643B-EAA4-C2EBBD58DD90}"/>
                </a:ext>
              </a:extLst>
            </p:cNvPr>
            <p:cNvSpPr txBox="1"/>
            <p:nvPr/>
          </p:nvSpPr>
          <p:spPr>
            <a:xfrm>
              <a:off x="5241849" y="4380254"/>
              <a:ext cx="1089806" cy="21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몰입 유도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676121" cy="33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미션</a:t>
              </a:r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따라 동화 전개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아이가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미션을 수행해야만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동화가 전개됩니다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아이는 동화에 더욱 흥미를 느끼게 됩니다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0" y="32659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</a:t>
            </a:r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위한 스케치북</a:t>
            </a:r>
            <a:endParaRPr lang="ko-KR" altLang="en-US" sz="4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70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스케치북 P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4003" y="-27384"/>
            <a:ext cx="12240683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44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9" b="37187"/>
          <a:stretch/>
        </p:blipFill>
        <p:spPr>
          <a:xfrm>
            <a:off x="2279576" y="2291868"/>
            <a:ext cx="7452828" cy="41974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528CD0-5D11-96D6-1E90-827C373213B3}"/>
              </a:ext>
            </a:extLst>
          </p:cNvPr>
          <p:cNvCxnSpPr>
            <a:cxnSpLocks/>
          </p:cNvCxnSpPr>
          <p:nvPr/>
        </p:nvCxnSpPr>
        <p:spPr>
          <a:xfrm rot="16200000">
            <a:off x="6010464" y="-2270963"/>
            <a:ext cx="0" cy="19891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920202" y="3155964"/>
            <a:ext cx="84416" cy="838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708068" y="3114046"/>
            <a:ext cx="84416" cy="838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67708" y="4164076"/>
            <a:ext cx="84416" cy="838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407368" y="752621"/>
            <a:ext cx="4356484" cy="1272223"/>
            <a:chOff x="5225484" y="4577422"/>
            <a:chExt cx="4241578" cy="8036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489073" cy="330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Back-End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5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캐릭터의 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왼쪽 하단</a:t>
              </a:r>
              <a:r>
                <a:rPr lang="en-US" altLang="ko-KR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양 손의 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X,Y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좌표 값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전송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F9F9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값의 차를 비교해 현재 어느 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위치에 있는지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파악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F9F9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2AE9D5-9BA6-FA91-7B14-A566DECB2038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2585610" y="2024844"/>
            <a:ext cx="1206134" cy="210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3673964" y="4128072"/>
            <a:ext cx="2236470" cy="72008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500156" y="719453"/>
            <a:ext cx="4356484" cy="1272223"/>
            <a:chOff x="5225484" y="4577422"/>
            <a:chExt cx="4241578" cy="80365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489073" cy="330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Front-End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en-US" altLang="ko-KR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C4C4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getBoundingClientRect</a:t>
              </a:r>
              <a:r>
                <a:rPr lang="en-US" altLang="ko-KR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C4C4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() </a:t>
              </a:r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메서드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활용</a:t>
              </a:r>
              <a:endPara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F9F9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→ 요소의 좌우 </a:t>
              </a:r>
              <a:r>
                <a:rPr lang="ko-KR" altLang="en-US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4C4C4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꼭짓점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위치 파악</a:t>
              </a:r>
              <a:endPara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F9F9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86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525E035-1843-E016-2F91-0594F7A7B449}"/>
              </a:ext>
            </a:extLst>
          </p:cNvPr>
          <p:cNvGrpSpPr/>
          <p:nvPr/>
        </p:nvGrpSpPr>
        <p:grpSpPr>
          <a:xfrm>
            <a:off x="761401" y="3501008"/>
            <a:ext cx="4241578" cy="2196244"/>
            <a:chOff x="434117" y="1373003"/>
            <a:chExt cx="4241578" cy="21962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47D9D5-C839-02C1-CA78-D4E22C100AD3}"/>
                </a:ext>
              </a:extLst>
            </p:cNvPr>
            <p:cNvSpPr txBox="1"/>
            <p:nvPr/>
          </p:nvSpPr>
          <p:spPr>
            <a:xfrm>
              <a:off x="450482" y="1373003"/>
              <a:ext cx="1089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기기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A49DF-0973-C93F-D62C-920CFB09D663}"/>
                </a:ext>
              </a:extLst>
            </p:cNvPr>
            <p:cNvSpPr txBox="1"/>
            <p:nvPr/>
          </p:nvSpPr>
          <p:spPr>
            <a:xfrm>
              <a:off x="440124" y="1625031"/>
              <a:ext cx="3411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7</a:t>
              </a:r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인치 디스플레이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434117" y="2091919"/>
              <a:ext cx="424157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와이파이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연결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>
                <a:lnSpc>
                  <a:spcPct val="125000"/>
                </a:lnSpc>
              </a:pPr>
              <a:r>
                <a:rPr lang="en-US" altLang="ko-KR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OTP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입력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실시간 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캠 화면</a:t>
              </a:r>
              <a:endPara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>
                <a:lnSpc>
                  <a:spcPct val="125000"/>
                </a:lnSpc>
              </a:pPr>
              <a:r>
                <a:rPr lang="ko-KR" altLang="en-US" b="1" i="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진행상황 공지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2B8AC3-69A3-F402-DB43-C1DFC95DD9B2}"/>
              </a:ext>
            </a:extLst>
          </p:cNvPr>
          <p:cNvGrpSpPr/>
          <p:nvPr/>
        </p:nvGrpSpPr>
        <p:grpSpPr>
          <a:xfrm>
            <a:off x="8292244" y="1484784"/>
            <a:ext cx="3682656" cy="1540914"/>
            <a:chOff x="434117" y="1445011"/>
            <a:chExt cx="4241578" cy="15409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DC0826-C35D-0A93-E13D-63A75C12B45F}"/>
                </a:ext>
              </a:extLst>
            </p:cNvPr>
            <p:cNvSpPr txBox="1"/>
            <p:nvPr/>
          </p:nvSpPr>
          <p:spPr>
            <a:xfrm>
              <a:off x="450483" y="1445011"/>
              <a:ext cx="1089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기기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4D68F-9F3D-BDA4-1E9D-9E6EED5272FC}"/>
                </a:ext>
              </a:extLst>
            </p:cNvPr>
            <p:cNvSpPr txBox="1"/>
            <p:nvPr/>
          </p:nvSpPr>
          <p:spPr>
            <a:xfrm>
              <a:off x="450481" y="1715040"/>
              <a:ext cx="3411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카메라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DEDF2E-E830-A06D-203B-69D90AC79845}"/>
                </a:ext>
              </a:extLst>
            </p:cNvPr>
            <p:cNvSpPr txBox="1"/>
            <p:nvPr/>
          </p:nvSpPr>
          <p:spPr>
            <a:xfrm>
              <a:off x="434117" y="2201095"/>
              <a:ext cx="4241578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그림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캡처</a:t>
              </a:r>
              <a:endPara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움직임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촬영용</a:t>
              </a:r>
              <a:endPara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8A01FAE-462F-6B8C-C4B2-EC77BFA94A67}"/>
              </a:ext>
            </a:extLst>
          </p:cNvPr>
          <p:cNvCxnSpPr>
            <a:cxnSpLocks/>
          </p:cNvCxnSpPr>
          <p:nvPr/>
        </p:nvCxnSpPr>
        <p:spPr>
          <a:xfrm>
            <a:off x="6970344" y="1378799"/>
            <a:ext cx="3566525" cy="219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2483527" y="4490910"/>
            <a:ext cx="15602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528CD0-5D11-96D6-1E90-827C373213B3}"/>
              </a:ext>
            </a:extLst>
          </p:cNvPr>
          <p:cNvCxnSpPr>
            <a:cxnSpLocks/>
          </p:cNvCxnSpPr>
          <p:nvPr/>
        </p:nvCxnSpPr>
        <p:spPr>
          <a:xfrm rot="16200000">
            <a:off x="6010464" y="-2270963"/>
            <a:ext cx="0" cy="19891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F7FD37-373C-981B-6131-43B795F27C0D}"/>
              </a:ext>
            </a:extLst>
          </p:cNvPr>
          <p:cNvSpPr txBox="1"/>
          <p:nvPr/>
        </p:nvSpPr>
        <p:spPr>
          <a:xfrm>
            <a:off x="447168" y="910461"/>
            <a:ext cx="298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하드웨어</a:t>
            </a:r>
            <a:r>
              <a:rPr lang="en-US" altLang="ko-KR" sz="4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443372" y="519063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동화 진행을 위한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3" b="11613"/>
          <a:stretch/>
        </p:blipFill>
        <p:spPr>
          <a:xfrm rot="21291603">
            <a:off x="3849847" y="788489"/>
            <a:ext cx="4881655" cy="61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51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81012"/>
            <a:ext cx="107442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344" y="1520788"/>
            <a:ext cx="3593113" cy="3300174"/>
            <a:chOff x="191344" y="1268760"/>
            <a:chExt cx="3593113" cy="33001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65F9F8-B5A9-6214-7FC3-17DBE963C97C}"/>
                </a:ext>
              </a:extLst>
            </p:cNvPr>
            <p:cNvSpPr txBox="1"/>
            <p:nvPr/>
          </p:nvSpPr>
          <p:spPr>
            <a:xfrm>
              <a:off x="695400" y="2996952"/>
              <a:ext cx="2952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서비스 특장점</a:t>
              </a:r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C32EA-7C35-EEF9-CB6E-6C850D08183D}"/>
                </a:ext>
              </a:extLst>
            </p:cNvPr>
            <p:cNvSpPr txBox="1"/>
            <p:nvPr/>
          </p:nvSpPr>
          <p:spPr>
            <a:xfrm>
              <a:off x="191344" y="1268760"/>
              <a:ext cx="271162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03</a:t>
              </a:r>
              <a:endParaRPr lang="ko-KR" altLang="en-US" sz="115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695400" y="3861048"/>
              <a:ext cx="3089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친화성과 확장성을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고려했습니다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911424" y="2600908"/>
            <a:ext cx="30243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14" y="1879448"/>
            <a:ext cx="1277929" cy="31664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64" y="1879518"/>
            <a:ext cx="795156" cy="31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6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" t="5612" r="6730" b="18287"/>
          <a:stretch/>
        </p:blipFill>
        <p:spPr>
          <a:xfrm>
            <a:off x="803412" y="1726938"/>
            <a:ext cx="6984776" cy="4870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752184" y="3248975"/>
            <a:ext cx="4356484" cy="1584350"/>
            <a:chOff x="5225484" y="4380254"/>
            <a:chExt cx="4241578" cy="10008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F80DB5-8BC1-643B-EAA4-C2EBBD58DD90}"/>
                </a:ext>
              </a:extLst>
            </p:cNvPr>
            <p:cNvSpPr txBox="1"/>
            <p:nvPr/>
          </p:nvSpPr>
          <p:spPr>
            <a:xfrm>
              <a:off x="5241849" y="4380254"/>
              <a:ext cx="1245592" cy="21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단축키 활용</a:t>
              </a:r>
              <a:endPara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676121" cy="33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보다 쉬운 동화 플레이</a:t>
              </a:r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.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단축키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를 활용</a:t>
              </a: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해 페이지 이동을 가능하게 함</a:t>
              </a:r>
              <a:endPara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>
                <a:lnSpc>
                  <a:spcPct val="125000"/>
                </a:lnSpc>
              </a:pPr>
              <a:r>
                <a:rPr lang="ko-KR" altLang="en-US" b="1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보육교사의 편의를 위한 쉬운 사용방법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7216" b="1117"/>
          <a:stretch/>
        </p:blipFill>
        <p:spPr>
          <a:xfrm>
            <a:off x="1038633" y="2168860"/>
            <a:ext cx="6353511" cy="3564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0" y="32659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보육교사</a:t>
            </a:r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위한 스케치북</a:t>
            </a:r>
            <a:endParaRPr lang="ko-KR" altLang="en-US" sz="4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5752959"/>
            <a:ext cx="576064" cy="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" t="5612" r="6730" b="18287"/>
          <a:stretch/>
        </p:blipFill>
        <p:spPr>
          <a:xfrm>
            <a:off x="803412" y="1726938"/>
            <a:ext cx="6984776" cy="4870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3FFF2B-BA8A-8FE4-42EE-850FE1C7A368}"/>
              </a:ext>
            </a:extLst>
          </p:cNvPr>
          <p:cNvGrpSpPr/>
          <p:nvPr/>
        </p:nvGrpSpPr>
        <p:grpSpPr>
          <a:xfrm>
            <a:off x="7752184" y="3561098"/>
            <a:ext cx="4356484" cy="1272224"/>
            <a:chOff x="5225484" y="4577422"/>
            <a:chExt cx="4241578" cy="8036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746905-D9DF-CEC9-9956-000E457624B1}"/>
                </a:ext>
              </a:extLst>
            </p:cNvPr>
            <p:cNvSpPr txBox="1"/>
            <p:nvPr/>
          </p:nvSpPr>
          <p:spPr>
            <a:xfrm>
              <a:off x="5241848" y="4577422"/>
              <a:ext cx="3676121" cy="33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복제 방지로 저작권 보호</a:t>
              </a:r>
              <a:r>
                <a:rPr lang="en-US" altLang="ko-KR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.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98609-9899-FBB9-6176-F4BF85FA4590}"/>
                </a:ext>
              </a:extLst>
            </p:cNvPr>
            <p:cNvSpPr txBox="1"/>
            <p:nvPr/>
          </p:nvSpPr>
          <p:spPr>
            <a:xfrm>
              <a:off x="5225484" y="4885306"/>
              <a:ext cx="4241578" cy="49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드래그 및 </a:t>
              </a:r>
              <a:r>
                <a:rPr lang="ko-KR" altLang="en-US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우클릭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시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복제 방지</a:t>
              </a:r>
              <a:endPara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>
                <a:lnSpc>
                  <a:spcPct val="125000"/>
                </a:lnSpc>
              </a:pP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클립보드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에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9F9F9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저장될 이미지 대신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텍스트를 삽입 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AFC16AF-3B19-E91D-4986-D287629FEE73}"/>
              </a:ext>
            </a:extLst>
          </p:cNvPr>
          <p:cNvSpPr txBox="1"/>
          <p:nvPr/>
        </p:nvSpPr>
        <p:spPr>
          <a:xfrm>
            <a:off x="0" y="32659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작가</a:t>
            </a:r>
            <a:r>
              <a:rPr lang="ko-KR" altLang="en-US" sz="4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위한 스케치북</a:t>
            </a:r>
            <a:endParaRPr lang="ko-KR" altLang="en-US" sz="4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12318"/>
          <a:stretch/>
        </p:blipFill>
        <p:spPr>
          <a:xfrm>
            <a:off x="1055440" y="2145444"/>
            <a:ext cx="6332148" cy="35878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5752959"/>
            <a:ext cx="576064" cy="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6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623392" y="908721"/>
            <a:ext cx="10709627" cy="59406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19736" y="2636912"/>
            <a:ext cx="1980220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623392" y="908721"/>
            <a:ext cx="10709627" cy="59406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19736" y="2636912"/>
            <a:ext cx="1980220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96688" y="-51861"/>
            <a:ext cx="12457384" cy="6957392"/>
          </a:xfrm>
          <a:prstGeom prst="rect">
            <a:avLst/>
          </a:prstGeom>
          <a:solidFill>
            <a:srgbClr val="DEDEDE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B00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09384" y="2428147"/>
            <a:ext cx="2506302" cy="3377117"/>
            <a:chOff x="509384" y="2428147"/>
            <a:chExt cx="2506302" cy="3377117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0A03CBD-EB26-0FB6-893D-4FF4DE0D6B5E}"/>
                </a:ext>
              </a:extLst>
            </p:cNvPr>
            <p:cNvSpPr/>
            <p:nvPr/>
          </p:nvSpPr>
          <p:spPr>
            <a:xfrm>
              <a:off x="509384" y="2428147"/>
              <a:ext cx="2506302" cy="3377117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640142" y="4786408"/>
              <a:ext cx="22578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작가 및 출판사</a:t>
              </a:r>
              <a:endPara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홍보효과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3635E06-470D-5E7B-0342-57FA31F3DA74}"/>
                </a:ext>
              </a:extLst>
            </p:cNvPr>
            <p:cNvCxnSpPr>
              <a:cxnSpLocks/>
            </p:cNvCxnSpPr>
            <p:nvPr/>
          </p:nvCxnSpPr>
          <p:spPr>
            <a:xfrm>
              <a:off x="686703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9" b="98607" l="9906" r="89623">
                          <a14:foregroundMark x1="64623" y1="16254" x2="67217" y2="21672"/>
                          <a14:foregroundMark x1="37972" y1="89164" x2="37972" y2="89164"/>
                          <a14:foregroundMark x1="54953" y1="88700" x2="54953" y2="887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1444" y="2528900"/>
              <a:ext cx="1362393" cy="2075722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3386440" y="2428148"/>
            <a:ext cx="2506302" cy="3377116"/>
            <a:chOff x="3386440" y="2428148"/>
            <a:chExt cx="2506302" cy="3377116"/>
          </a:xfrm>
        </p:grpSpPr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5516C83F-C7E4-28E4-3CD6-99016182A154}"/>
                </a:ext>
              </a:extLst>
            </p:cNvPr>
            <p:cNvSpPr/>
            <p:nvPr/>
          </p:nvSpPr>
          <p:spPr>
            <a:xfrm>
              <a:off x="3386440" y="2428148"/>
              <a:ext cx="2506302" cy="3377116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74EAF9-B0F4-FAAA-4946-CB51260516B3}"/>
                </a:ext>
              </a:extLst>
            </p:cNvPr>
            <p:cNvCxnSpPr>
              <a:cxnSpLocks/>
            </p:cNvCxnSpPr>
            <p:nvPr/>
          </p:nvCxnSpPr>
          <p:spPr>
            <a:xfrm>
              <a:off x="3557205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3550933" y="4786408"/>
              <a:ext cx="22578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 콘텐츠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확대 가능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9828" r="8986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7728" y="2780928"/>
              <a:ext cx="1945141" cy="1723619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6256942" y="2428147"/>
            <a:ext cx="2506302" cy="3377117"/>
            <a:chOff x="6256942" y="2428147"/>
            <a:chExt cx="2506302" cy="3377117"/>
          </a:xfrm>
        </p:grpSpPr>
        <p:sp>
          <p:nvSpPr>
            <p:cNvPr id="7" name="사각형: 둥근 위쪽 모서리 10">
              <a:extLst>
                <a:ext uri="{FF2B5EF4-FFF2-40B4-BE49-F238E27FC236}">
                  <a16:creationId xmlns:a16="http://schemas.microsoft.com/office/drawing/2014/main" id="{57DB32E9-B3CF-F385-C683-59FCFBEEA16B}"/>
                </a:ext>
              </a:extLst>
            </p:cNvPr>
            <p:cNvSpPr/>
            <p:nvPr/>
          </p:nvSpPr>
          <p:spPr>
            <a:xfrm>
              <a:off x="6256942" y="2428147"/>
              <a:ext cx="2506302" cy="3377117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5485C20-166C-F04F-3F90-782C53B1E40F}"/>
                </a:ext>
              </a:extLst>
            </p:cNvPr>
            <p:cNvCxnSpPr>
              <a:cxnSpLocks/>
            </p:cNvCxnSpPr>
            <p:nvPr/>
          </p:nvCxnSpPr>
          <p:spPr>
            <a:xfrm>
              <a:off x="6427707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6340622" y="4786407"/>
              <a:ext cx="22578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다수의 유아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동시 참여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9549" r="896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0267" y="2579187"/>
              <a:ext cx="1271917" cy="208162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9932" r="8938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92144" y="2514856"/>
              <a:ext cx="997533" cy="2210288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9127444" y="2428147"/>
            <a:ext cx="2506302" cy="3377117"/>
            <a:chOff x="9127444" y="2428147"/>
            <a:chExt cx="2506302" cy="3443713"/>
          </a:xfrm>
        </p:grpSpPr>
        <p:sp>
          <p:nvSpPr>
            <p:cNvPr id="11" name="사각형: 둥근 위쪽 모서리 11">
              <a:extLst>
                <a:ext uri="{FF2B5EF4-FFF2-40B4-BE49-F238E27FC236}">
                  <a16:creationId xmlns:a16="http://schemas.microsoft.com/office/drawing/2014/main" id="{9459642F-22D4-1943-F5C7-9B58BE2E4376}"/>
                </a:ext>
              </a:extLst>
            </p:cNvPr>
            <p:cNvSpPr/>
            <p:nvPr/>
          </p:nvSpPr>
          <p:spPr>
            <a:xfrm>
              <a:off x="9127444" y="2428147"/>
              <a:ext cx="2506302" cy="3443713"/>
            </a:xfrm>
            <a:prstGeom prst="round2SameRect">
              <a:avLst>
                <a:gd name="adj1" fmla="val 7543"/>
                <a:gd name="adj2" fmla="val 0"/>
              </a:avLst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DC8CF7-32A1-B39F-3523-33C5B0B0191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209" y="4702617"/>
              <a:ext cx="2164773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775181-513C-EF8C-94DD-C2365E4E6729}"/>
                </a:ext>
              </a:extLst>
            </p:cNvPr>
            <p:cNvSpPr txBox="1"/>
            <p:nvPr/>
          </p:nvSpPr>
          <p:spPr>
            <a:xfrm>
              <a:off x="9205088" y="4786407"/>
              <a:ext cx="22578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동화에 따른</a:t>
              </a:r>
              <a:endPara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미션 다양화</a:t>
              </a:r>
              <a:endPara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83" b="89950" l="4762" r="898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2739" y="2671215"/>
              <a:ext cx="2192288" cy="194761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5133843" y="653787"/>
            <a:ext cx="1996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확장성</a:t>
            </a:r>
            <a:endParaRPr lang="ko-KR" altLang="en-US" sz="48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40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344" y="1520788"/>
            <a:ext cx="3593113" cy="2992398"/>
            <a:chOff x="191344" y="1268760"/>
            <a:chExt cx="3593113" cy="29923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65F9F8-B5A9-6214-7FC3-17DBE963C97C}"/>
                </a:ext>
              </a:extLst>
            </p:cNvPr>
            <p:cNvSpPr txBox="1"/>
            <p:nvPr/>
          </p:nvSpPr>
          <p:spPr>
            <a:xfrm>
              <a:off x="695400" y="2996952"/>
              <a:ext cx="2952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질의 응답</a:t>
              </a:r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C32EA-7C35-EEF9-CB6E-6C850D08183D}"/>
                </a:ext>
              </a:extLst>
            </p:cNvPr>
            <p:cNvSpPr txBox="1"/>
            <p:nvPr/>
          </p:nvSpPr>
          <p:spPr>
            <a:xfrm>
              <a:off x="191344" y="1268760"/>
              <a:ext cx="271162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04</a:t>
              </a:r>
              <a:endParaRPr lang="ko-KR" altLang="en-US" sz="115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695400" y="3861048"/>
              <a:ext cx="3089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 소개와 질의 응답 입니다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932647" y="2451812"/>
            <a:ext cx="30243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14" y="1879448"/>
            <a:ext cx="1277929" cy="31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F8F60A-5F5D-4AB8-A6E0-CAC1FA499356}"/>
              </a:ext>
            </a:extLst>
          </p:cNvPr>
          <p:cNvCxnSpPr/>
          <p:nvPr/>
        </p:nvCxnSpPr>
        <p:spPr>
          <a:xfrm>
            <a:off x="-9525" y="2195513"/>
            <a:ext cx="12211050" cy="0"/>
          </a:xfrm>
          <a:prstGeom prst="line">
            <a:avLst/>
          </a:prstGeom>
          <a:ln>
            <a:gradFill flip="none" rotWithShape="1">
              <a:gsLst>
                <a:gs pos="5000">
                  <a:schemeClr val="bg1">
                    <a:lumMod val="85000"/>
                    <a:alpha val="0"/>
                  </a:schemeClr>
                </a:gs>
                <a:gs pos="35000">
                  <a:schemeClr val="bg1">
                    <a:lumMod val="85000"/>
                  </a:schemeClr>
                </a:gs>
                <a:gs pos="65000">
                  <a:schemeClr val="bg1">
                    <a:lumMod val="85000"/>
                  </a:schemeClr>
                </a:gs>
                <a:gs pos="95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5AB545-8B5F-42E3-955D-11ACF5AC8151}"/>
              </a:ext>
            </a:extLst>
          </p:cNvPr>
          <p:cNvCxnSpPr/>
          <p:nvPr/>
        </p:nvCxnSpPr>
        <p:spPr>
          <a:xfrm>
            <a:off x="-9525" y="4662488"/>
            <a:ext cx="12211050" cy="0"/>
          </a:xfrm>
          <a:prstGeom prst="line">
            <a:avLst/>
          </a:prstGeom>
          <a:ln>
            <a:gradFill flip="none" rotWithShape="1">
              <a:gsLst>
                <a:gs pos="5000">
                  <a:schemeClr val="bg1">
                    <a:lumMod val="85000"/>
                    <a:alpha val="0"/>
                  </a:schemeClr>
                </a:gs>
                <a:gs pos="35000">
                  <a:schemeClr val="bg1">
                    <a:lumMod val="85000"/>
                  </a:schemeClr>
                </a:gs>
                <a:gs pos="65000">
                  <a:schemeClr val="bg1">
                    <a:lumMod val="85000"/>
                  </a:schemeClr>
                </a:gs>
                <a:gs pos="95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2890B5-A23D-4327-87B2-7A792007CCA3}"/>
              </a:ext>
            </a:extLst>
          </p:cNvPr>
          <p:cNvCxnSpPr>
            <a:cxnSpLocks/>
          </p:cNvCxnSpPr>
          <p:nvPr/>
        </p:nvCxnSpPr>
        <p:spPr>
          <a:xfrm flipV="1">
            <a:off x="4855028" y="2197100"/>
            <a:ext cx="0" cy="24701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992B766-A068-456F-B46D-4E3BA7EBDE80}"/>
              </a:ext>
            </a:extLst>
          </p:cNvPr>
          <p:cNvCxnSpPr>
            <a:cxnSpLocks/>
          </p:cNvCxnSpPr>
          <p:nvPr/>
        </p:nvCxnSpPr>
        <p:spPr>
          <a:xfrm flipV="1">
            <a:off x="6638472" y="4662488"/>
            <a:ext cx="0" cy="2235200"/>
          </a:xfrm>
          <a:prstGeom prst="line">
            <a:avLst/>
          </a:prstGeom>
          <a:ln>
            <a:gradFill flip="none" rotWithShape="1">
              <a:gsLst>
                <a:gs pos="5000">
                  <a:schemeClr val="bg1">
                    <a:lumMod val="85000"/>
                    <a:alpha val="0"/>
                  </a:schemeClr>
                </a:gs>
                <a:gs pos="35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67B126-A039-437F-A17C-A55CC3ADA9CD}"/>
              </a:ext>
            </a:extLst>
          </p:cNvPr>
          <p:cNvSpPr txBox="1"/>
          <p:nvPr/>
        </p:nvSpPr>
        <p:spPr>
          <a:xfrm>
            <a:off x="5483932" y="2809102"/>
            <a:ext cx="3623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206,031 total 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213B2-74F1-4FC6-BBC8-F1819B91E6A8}"/>
              </a:ext>
            </a:extLst>
          </p:cNvPr>
          <p:cNvSpPr txBox="1"/>
          <p:nvPr/>
        </p:nvSpPr>
        <p:spPr>
          <a:xfrm>
            <a:off x="5483932" y="3537339"/>
            <a:ext cx="314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Git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코드 라인 수</a:t>
            </a:r>
            <a:endParaRPr lang="en-US" altLang="ko-KR" sz="2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D5D1E-6726-4698-8A1A-B3A06B42667F}"/>
              </a:ext>
            </a:extLst>
          </p:cNvPr>
          <p:cNvSpPr txBox="1"/>
          <p:nvPr/>
        </p:nvSpPr>
        <p:spPr>
          <a:xfrm>
            <a:off x="925523" y="764704"/>
            <a:ext cx="3502567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22C99-736A-4F80-8A61-65C93AD69808}"/>
              </a:ext>
            </a:extLst>
          </p:cNvPr>
          <p:cNvSpPr txBox="1"/>
          <p:nvPr/>
        </p:nvSpPr>
        <p:spPr>
          <a:xfrm>
            <a:off x="927100" y="4998672"/>
            <a:ext cx="473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800 commits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48417B-3CE6-4B80-A35C-95CB90991B3F}"/>
              </a:ext>
            </a:extLst>
          </p:cNvPr>
          <p:cNvSpPr txBox="1"/>
          <p:nvPr/>
        </p:nvSpPr>
        <p:spPr>
          <a:xfrm>
            <a:off x="927100" y="5703350"/>
            <a:ext cx="5276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기간 동안 이뤄진 팀원들의 총 </a:t>
            </a:r>
            <a:r>
              <a:rPr lang="ko-KR" altLang="en-US" sz="2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커밋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수</a:t>
            </a:r>
            <a:endParaRPr lang="en-US" altLang="ko-KR" sz="2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5" y="2562529"/>
            <a:ext cx="4105275" cy="18192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7B126-A039-437F-A17C-A55CC3ADA9CD}"/>
              </a:ext>
            </a:extLst>
          </p:cNvPr>
          <p:cNvSpPr txBox="1"/>
          <p:nvPr/>
        </p:nvSpPr>
        <p:spPr>
          <a:xfrm>
            <a:off x="6816080" y="4998672"/>
            <a:ext cx="283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20230626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213B2-74F1-4FC6-BBC8-F1819B91E6A8}"/>
              </a:ext>
            </a:extLst>
          </p:cNvPr>
          <p:cNvSpPr txBox="1"/>
          <p:nvPr/>
        </p:nvSpPr>
        <p:spPr>
          <a:xfrm>
            <a:off x="6816080" y="5703350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우리가 내쉰 한숨 이산화탄소의 총량 </a:t>
            </a:r>
            <a:endParaRPr lang="en-US" altLang="ko-KR" sz="2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2151582" y="4365104"/>
            <a:ext cx="15602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8183628" y="4017964"/>
            <a:ext cx="13880" cy="12905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4850745" y="4365104"/>
            <a:ext cx="4283" cy="10389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>
            <a:off x="8632623" y="2636912"/>
            <a:ext cx="11284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H="1">
            <a:off x="2151581" y="2507147"/>
            <a:ext cx="15602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20B719-D38B-6C68-F2FF-301800EE21E5}"/>
              </a:ext>
            </a:extLst>
          </p:cNvPr>
          <p:cNvCxnSpPr>
            <a:cxnSpLocks/>
          </p:cNvCxnSpPr>
          <p:nvPr/>
        </p:nvCxnSpPr>
        <p:spPr>
          <a:xfrm flipV="1">
            <a:off x="7317142" y="1440320"/>
            <a:ext cx="3416" cy="1083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717E1A-B9C6-4274-931B-71B9F048F244}"/>
              </a:ext>
            </a:extLst>
          </p:cNvPr>
          <p:cNvGrpSpPr/>
          <p:nvPr/>
        </p:nvGrpSpPr>
        <p:grpSpPr>
          <a:xfrm>
            <a:off x="9756030" y="2180412"/>
            <a:ext cx="1839271" cy="1661813"/>
            <a:chOff x="9756030" y="2180412"/>
            <a:chExt cx="1839271" cy="166181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A8DA89-FE15-4B0C-88A5-AF277BA7BA35}"/>
                </a:ext>
              </a:extLst>
            </p:cNvPr>
            <p:cNvGrpSpPr/>
            <p:nvPr/>
          </p:nvGrpSpPr>
          <p:grpSpPr>
            <a:xfrm>
              <a:off x="9756030" y="2180412"/>
              <a:ext cx="1471384" cy="523220"/>
              <a:chOff x="9756030" y="2180412"/>
              <a:chExt cx="1471384" cy="52322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77D5951-0FA6-4D47-ABD2-543F8609DFD8}"/>
                  </a:ext>
                </a:extLst>
              </p:cNvPr>
              <p:cNvSpPr/>
              <p:nvPr/>
            </p:nvSpPr>
            <p:spPr>
              <a:xfrm>
                <a:off x="9865813" y="2204959"/>
                <a:ext cx="1251819" cy="474126"/>
              </a:xfrm>
              <a:prstGeom prst="rect">
                <a:avLst/>
              </a:prstGeom>
              <a:solidFill>
                <a:srgbClr val="3857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2DC550-2F08-4BDC-9AEB-764E0AD8C5EA}"/>
                  </a:ext>
                </a:extLst>
              </p:cNvPr>
              <p:cNvSpPr txBox="1"/>
              <p:nvPr/>
            </p:nvSpPr>
            <p:spPr>
              <a:xfrm>
                <a:off x="9756030" y="2180412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박근창</a:t>
                </a:r>
                <a:endPara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9778845" y="2634202"/>
              <a:ext cx="1816456" cy="1208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하드웨어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algn="l"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모션 인식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디바이스 개발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l"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캐릭터 </a:t>
              </a:r>
              <a:r>
                <a:rPr lang="ko-KR" altLang="en-US" sz="1600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연동기능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FC8468-97C5-4455-9A50-EFE952CF0AA8}"/>
              </a:ext>
            </a:extLst>
          </p:cNvPr>
          <p:cNvGrpSpPr/>
          <p:nvPr/>
        </p:nvGrpSpPr>
        <p:grpSpPr>
          <a:xfrm>
            <a:off x="8177104" y="4996091"/>
            <a:ext cx="2408898" cy="1609903"/>
            <a:chOff x="8177104" y="4996091"/>
            <a:chExt cx="2408898" cy="160990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CEA205A-94D0-4F13-90C1-FD69F9CBA6BD}"/>
                </a:ext>
              </a:extLst>
            </p:cNvPr>
            <p:cNvGrpSpPr/>
            <p:nvPr/>
          </p:nvGrpSpPr>
          <p:grpSpPr>
            <a:xfrm>
              <a:off x="8177104" y="4996091"/>
              <a:ext cx="1471384" cy="523220"/>
              <a:chOff x="8183628" y="4996091"/>
              <a:chExt cx="1471384" cy="52322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2CC8596-8188-4A2E-B1EE-24525E06E9AF}"/>
                  </a:ext>
                </a:extLst>
              </p:cNvPr>
              <p:cNvSpPr/>
              <p:nvPr/>
            </p:nvSpPr>
            <p:spPr>
              <a:xfrm>
                <a:off x="8293411" y="5020638"/>
                <a:ext cx="1251819" cy="474126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EAD9222-8ABA-4C7D-B31B-B194EC05BAEE}"/>
                  </a:ext>
                </a:extLst>
              </p:cNvPr>
              <p:cNvSpPr txBox="1"/>
              <p:nvPr/>
            </p:nvSpPr>
            <p:spPr>
              <a:xfrm>
                <a:off x="8183628" y="4996091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안 민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8190569" y="5428749"/>
              <a:ext cx="2395433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프론트엔드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로그인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/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회원가입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메인화면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웹화면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디자인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29A6669-56C0-4396-80C2-AAB83269635D}"/>
              </a:ext>
            </a:extLst>
          </p:cNvPr>
          <p:cNvGrpSpPr/>
          <p:nvPr/>
        </p:nvGrpSpPr>
        <p:grpSpPr>
          <a:xfrm>
            <a:off x="721155" y="2033010"/>
            <a:ext cx="1853377" cy="1582555"/>
            <a:chOff x="721155" y="2033010"/>
            <a:chExt cx="1853377" cy="158255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20782AF-8384-4B29-9123-1A0672B3C56E}"/>
                </a:ext>
              </a:extLst>
            </p:cNvPr>
            <p:cNvGrpSpPr/>
            <p:nvPr/>
          </p:nvGrpSpPr>
          <p:grpSpPr>
            <a:xfrm>
              <a:off x="721155" y="2033010"/>
              <a:ext cx="1471384" cy="523220"/>
              <a:chOff x="721155" y="2033010"/>
              <a:chExt cx="1471384" cy="52322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97265C0-547D-455E-BD07-2DF0562F4711}"/>
                  </a:ext>
                </a:extLst>
              </p:cNvPr>
              <p:cNvSpPr/>
              <p:nvPr/>
            </p:nvSpPr>
            <p:spPr>
              <a:xfrm>
                <a:off x="830938" y="2057557"/>
                <a:ext cx="1251819" cy="474126"/>
              </a:xfrm>
              <a:prstGeom prst="rect">
                <a:avLst/>
              </a:prstGeom>
              <a:solidFill>
                <a:srgbClr val="1F4E79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1A49DF-0973-C93F-D62C-920CFB09D663}"/>
                  </a:ext>
                </a:extLst>
              </p:cNvPr>
              <p:cNvSpPr txBox="1"/>
              <p:nvPr/>
            </p:nvSpPr>
            <p:spPr>
              <a:xfrm>
                <a:off x="721155" y="2033010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서정빈</a:t>
                </a:r>
                <a:endPara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745148" y="2438320"/>
              <a:ext cx="1829384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백엔드</a:t>
              </a:r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/</a:t>
              </a:r>
              <a:r>
                <a:rPr lang="ko-KR" altLang="en-US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하드웨어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서버 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INFRA</a:t>
              </a:r>
              <a:b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서버 배포</a:t>
              </a:r>
              <a:b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디바이스 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DB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구축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D7EAF7-AE99-42A3-8B98-05638CC9DFFD}"/>
              </a:ext>
            </a:extLst>
          </p:cNvPr>
          <p:cNvGrpSpPr/>
          <p:nvPr/>
        </p:nvGrpSpPr>
        <p:grpSpPr>
          <a:xfrm>
            <a:off x="7256982" y="490434"/>
            <a:ext cx="1860360" cy="1364438"/>
            <a:chOff x="7256982" y="490434"/>
            <a:chExt cx="1860360" cy="136443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7317142" y="923848"/>
              <a:ext cx="1800200" cy="93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백엔드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DB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구축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회원정보 </a:t>
              </a:r>
              <a:r>
                <a:rPr lang="ko-KR" altLang="en-US" sz="1600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로직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구현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8AB6288-9DC9-418A-A0EB-1F243A3BBFA4}"/>
                </a:ext>
              </a:extLst>
            </p:cNvPr>
            <p:cNvGrpSpPr/>
            <p:nvPr/>
          </p:nvGrpSpPr>
          <p:grpSpPr>
            <a:xfrm>
              <a:off x="7256982" y="490434"/>
              <a:ext cx="1471384" cy="523220"/>
              <a:chOff x="721155" y="2033010"/>
              <a:chExt cx="1471384" cy="52322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96F4739-EEC5-41C2-B931-9493D6AC107B}"/>
                  </a:ext>
                </a:extLst>
              </p:cNvPr>
              <p:cNvSpPr/>
              <p:nvPr/>
            </p:nvSpPr>
            <p:spPr>
              <a:xfrm>
                <a:off x="830938" y="2057557"/>
                <a:ext cx="1251819" cy="474126"/>
              </a:xfrm>
              <a:prstGeom prst="rect">
                <a:avLst/>
              </a:prstGeom>
              <a:solidFill>
                <a:srgbClr val="1F4E79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BA9815-7691-4CC6-B6EA-25F73DE82D84}"/>
                  </a:ext>
                </a:extLst>
              </p:cNvPr>
              <p:cNvSpPr txBox="1"/>
              <p:nvPr/>
            </p:nvSpPr>
            <p:spPr>
              <a:xfrm>
                <a:off x="721155" y="2033010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조찬익</a:t>
                </a:r>
                <a:endParaRPr lang="ko-KR" altLang="en-US" sz="28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21749C0-104E-49A3-BDEE-D032F2971E0E}"/>
              </a:ext>
            </a:extLst>
          </p:cNvPr>
          <p:cNvGrpSpPr/>
          <p:nvPr/>
        </p:nvGrpSpPr>
        <p:grpSpPr>
          <a:xfrm>
            <a:off x="4949432" y="4996091"/>
            <a:ext cx="1830644" cy="1659465"/>
            <a:chOff x="4949432" y="4996091"/>
            <a:chExt cx="1830644" cy="16594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4979876" y="5447533"/>
              <a:ext cx="1800200" cy="1208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프론트엔드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동화 콘텐츠 제작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책장 페이지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플레이 전반</a:t>
              </a:r>
              <a:r>
                <a:rPr lang="ko-KR" altLang="en-US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BA618F3-2223-4845-AE73-235092BD3080}"/>
                </a:ext>
              </a:extLst>
            </p:cNvPr>
            <p:cNvGrpSpPr/>
            <p:nvPr/>
          </p:nvGrpSpPr>
          <p:grpSpPr>
            <a:xfrm>
              <a:off x="4949432" y="4996091"/>
              <a:ext cx="1471384" cy="523220"/>
              <a:chOff x="8183628" y="4996091"/>
              <a:chExt cx="1471384" cy="523220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2CF41A-07D5-4400-8EEC-18CE7CC4ADA4}"/>
                  </a:ext>
                </a:extLst>
              </p:cNvPr>
              <p:cNvSpPr/>
              <p:nvPr/>
            </p:nvSpPr>
            <p:spPr>
              <a:xfrm>
                <a:off x="8293411" y="5020638"/>
                <a:ext cx="1251819" cy="474126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341836A-2C63-4E42-BD4B-D99B05F6CE69}"/>
                  </a:ext>
                </a:extLst>
              </p:cNvPr>
              <p:cNvSpPr txBox="1"/>
              <p:nvPr/>
            </p:nvSpPr>
            <p:spPr>
              <a:xfrm>
                <a:off x="8183628" y="4996091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김진주</a:t>
                </a: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16E452C-0832-4A4A-B4F6-05D84D0C1450}"/>
              </a:ext>
            </a:extLst>
          </p:cNvPr>
          <p:cNvGrpSpPr/>
          <p:nvPr/>
        </p:nvGrpSpPr>
        <p:grpSpPr>
          <a:xfrm>
            <a:off x="979187" y="4122195"/>
            <a:ext cx="1829384" cy="1594320"/>
            <a:chOff x="979187" y="4122195"/>
            <a:chExt cx="1829384" cy="159432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397914-ED79-0081-88A2-E6ABCE02238F}"/>
                </a:ext>
              </a:extLst>
            </p:cNvPr>
            <p:cNvSpPr txBox="1"/>
            <p:nvPr/>
          </p:nvSpPr>
          <p:spPr>
            <a:xfrm>
              <a:off x="979187" y="4539270"/>
              <a:ext cx="1829384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0">
                <a:lnSpc>
                  <a:spcPct val="125000"/>
                </a:lnSpc>
              </a:pPr>
              <a:r>
                <a:rPr lang="ko-KR" altLang="en-US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프론트엔드</a:t>
              </a:r>
              <a:r>
                <a:rPr lang="ko-KR" altLang="en-US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리더</a:t>
              </a:r>
              <a:endPara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latinLnBrk="0"/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Router 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구현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인증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atinLnBrk="0"/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기기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연결 전반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D66655D-6A74-429C-ABA0-7354D307729D}"/>
                </a:ext>
              </a:extLst>
            </p:cNvPr>
            <p:cNvGrpSpPr/>
            <p:nvPr/>
          </p:nvGrpSpPr>
          <p:grpSpPr>
            <a:xfrm>
              <a:off x="979187" y="4122195"/>
              <a:ext cx="1471384" cy="523220"/>
              <a:chOff x="8183628" y="4996091"/>
              <a:chExt cx="1471384" cy="523220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799944-4457-4870-A4BD-3CC2BD8AE9C5}"/>
                  </a:ext>
                </a:extLst>
              </p:cNvPr>
              <p:cNvSpPr/>
              <p:nvPr/>
            </p:nvSpPr>
            <p:spPr>
              <a:xfrm>
                <a:off x="8293411" y="5020638"/>
                <a:ext cx="1251819" cy="474126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322949-B2C2-465D-B84D-A4D6C569C6B5}"/>
                  </a:ext>
                </a:extLst>
              </p:cNvPr>
              <p:cNvSpPr txBox="1"/>
              <p:nvPr/>
            </p:nvSpPr>
            <p:spPr>
              <a:xfrm>
                <a:off x="8183628" y="4996091"/>
                <a:ext cx="1471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이지은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42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oduction_id_3678202 (216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438726" y="-387424"/>
            <a:ext cx="13069452" cy="7632848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727848" y="2744924"/>
            <a:ext cx="27116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시연</a:t>
            </a:r>
            <a:endParaRPr lang="ko-KR" altLang="en-US" sz="115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254860" y="1991369"/>
            <a:ext cx="3682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스케치북</a:t>
            </a:r>
            <a:endParaRPr lang="ko-KR" altLang="en-US" sz="6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4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0" y="28889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질의</a:t>
            </a:r>
            <a:r>
              <a:rPr lang="ko-KR" altLang="en-US" sz="6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와 </a:t>
            </a:r>
            <a:r>
              <a:rPr lang="ko-KR" altLang="en-US" sz="6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응답</a:t>
            </a:r>
            <a:endParaRPr lang="ko-KR" altLang="en-US" sz="60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850" l="9952" r="89952">
                        <a14:foregroundMark x1="30239" y1="16805" x2="36077" y2="41930"/>
                        <a14:foregroundMark x1="20096" y1="18802" x2="18852" y2="49750"/>
                        <a14:foregroundMark x1="27847" y1="28785" x2="32919" y2="42928"/>
                        <a14:foregroundMark x1="58469" y1="42596" x2="75502" y2="58070"/>
                        <a14:foregroundMark x1="56077" y1="51581" x2="68900" y2="61231"/>
                        <a14:foregroundMark x1="41435" y1="24626" x2="46986" y2="45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4012" y="1664804"/>
            <a:ext cx="3204356" cy="18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8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CDF04F-F3CF-175C-D857-D9D17B2A1826}"/>
              </a:ext>
            </a:extLst>
          </p:cNvPr>
          <p:cNvSpPr txBox="1"/>
          <p:nvPr/>
        </p:nvSpPr>
        <p:spPr>
          <a:xfrm>
            <a:off x="2959100" y="4473116"/>
            <a:ext cx="6273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아이의 상상은 현실이 된다</a:t>
            </a:r>
            <a:r>
              <a:rPr lang="en-US" altLang="ko-KR" sz="4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</a:t>
            </a:r>
            <a:endParaRPr lang="ko-KR" altLang="en-US" sz="6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C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4"/>
          <a:stretch/>
        </p:blipFill>
        <p:spPr>
          <a:xfrm>
            <a:off x="0" y="0"/>
            <a:ext cx="12192000" cy="38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0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76" b="131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2" t="9684" r="6697" b="19778"/>
          <a:stretch/>
        </p:blipFill>
        <p:spPr>
          <a:xfrm>
            <a:off x="767407" y="512676"/>
            <a:ext cx="10657185" cy="5796644"/>
          </a:xfrm>
          <a:prstGeom prst="rect">
            <a:avLst/>
          </a:prstGeom>
          <a:noFill/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F327B8E-1B48-1C70-7A0C-43FA45A26EF6}"/>
              </a:ext>
            </a:extLst>
          </p:cNvPr>
          <p:cNvCxnSpPr>
            <a:cxnSpLocks/>
          </p:cNvCxnSpPr>
          <p:nvPr/>
        </p:nvCxnSpPr>
        <p:spPr>
          <a:xfrm>
            <a:off x="6096000" y="5130800"/>
            <a:ext cx="0" cy="22987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CDF04F-F3CF-175C-D857-D9D17B2A1826}"/>
              </a:ext>
            </a:extLst>
          </p:cNvPr>
          <p:cNvSpPr txBox="1"/>
          <p:nvPr/>
        </p:nvSpPr>
        <p:spPr>
          <a:xfrm>
            <a:off x="2967775" y="2530732"/>
            <a:ext cx="6273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동화 그 이상의 가치</a:t>
            </a:r>
            <a:endParaRPr lang="en-US" altLang="ko-KR" sz="4400" spc="-15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</a:t>
            </a:r>
            <a:endParaRPr lang="ko-KR" altLang="en-US" sz="6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C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495B3-35DA-D0A0-2A04-D95EDEB22454}"/>
              </a:ext>
            </a:extLst>
          </p:cNvPr>
          <p:cNvSpPr txBox="1"/>
          <p:nvPr/>
        </p:nvSpPr>
        <p:spPr>
          <a:xfrm>
            <a:off x="4313802" y="4173546"/>
            <a:ext cx="356439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IoT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기반의 유아 </a:t>
            </a:r>
            <a:r>
              <a:rPr lang="ko-KR" altLang="en-US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참여형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동화 프로그램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9B45597-EDC8-75EC-82C7-052FD4ED346F}"/>
              </a:ext>
            </a:extLst>
          </p:cNvPr>
          <p:cNvSpPr/>
          <p:nvPr/>
        </p:nvSpPr>
        <p:spPr>
          <a:xfrm>
            <a:off x="6046787" y="5081587"/>
            <a:ext cx="98426" cy="98426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3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12">
            <a:extLst>
              <a:ext uri="{FF2B5EF4-FFF2-40B4-BE49-F238E27FC236}">
                <a16:creationId xmlns:a16="http://schemas.microsoft.com/office/drawing/2014/main" id="{8A41ECC4-7B83-9C52-7D9D-305E5EF6A4F1}"/>
              </a:ext>
            </a:extLst>
          </p:cNvPr>
          <p:cNvSpPr/>
          <p:nvPr/>
        </p:nvSpPr>
        <p:spPr>
          <a:xfrm>
            <a:off x="0" y="0"/>
            <a:ext cx="12192000" cy="1364343"/>
          </a:xfrm>
          <a:custGeom>
            <a:avLst/>
            <a:gdLst>
              <a:gd name="connsiteX0" fmla="*/ 0 w 12192000"/>
              <a:gd name="connsiteY0" fmla="*/ 0 h 4267200"/>
              <a:gd name="connsiteX1" fmla="*/ 2492524 w 12192000"/>
              <a:gd name="connsiteY1" fmla="*/ 0 h 4267200"/>
              <a:gd name="connsiteX2" fmla="*/ 2492523 w 12192000"/>
              <a:gd name="connsiteY2" fmla="*/ 0 h 4267200"/>
              <a:gd name="connsiteX3" fmla="*/ 9699476 w 12192000"/>
              <a:gd name="connsiteY3" fmla="*/ 0 h 4267200"/>
              <a:gd name="connsiteX4" fmla="*/ 9743333 w 12192000"/>
              <a:gd name="connsiteY4" fmla="*/ 12085 h 4267200"/>
              <a:gd name="connsiteX5" fmla="*/ 12191999 w 12192000"/>
              <a:gd name="connsiteY5" fmla="*/ 1905000 h 4267200"/>
              <a:gd name="connsiteX6" fmla="*/ 6095999 w 12192000"/>
              <a:gd name="connsiteY6" fmla="*/ 4267200 h 4267200"/>
              <a:gd name="connsiteX7" fmla="*/ 0 w 12192000"/>
              <a:gd name="connsiteY7" fmla="*/ 1905000 h 4267200"/>
              <a:gd name="connsiteX8" fmla="*/ 0 w 12192000"/>
              <a:gd name="connsiteY8" fmla="*/ 1904988 h 4267200"/>
              <a:gd name="connsiteX9" fmla="*/ 9699477 w 12192000"/>
              <a:gd name="connsiteY9" fmla="*/ 0 h 4267200"/>
              <a:gd name="connsiteX10" fmla="*/ 12192000 w 12192000"/>
              <a:gd name="connsiteY10" fmla="*/ 0 h 4267200"/>
              <a:gd name="connsiteX11" fmla="*/ 12192000 w 12192000"/>
              <a:gd name="connsiteY11" fmla="*/ 1905000 h 4267200"/>
              <a:gd name="connsiteX12" fmla="*/ 9743334 w 12192000"/>
              <a:gd name="connsiteY12" fmla="*/ 1208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267200">
                <a:moveTo>
                  <a:pt x="0" y="0"/>
                </a:moveTo>
                <a:lnTo>
                  <a:pt x="2492524" y="0"/>
                </a:lnTo>
                <a:lnTo>
                  <a:pt x="2492523" y="0"/>
                </a:lnTo>
                <a:lnTo>
                  <a:pt x="9699476" y="0"/>
                </a:lnTo>
                <a:lnTo>
                  <a:pt x="9743333" y="12085"/>
                </a:lnTo>
                <a:cubicBezTo>
                  <a:pt x="11229824" y="442861"/>
                  <a:pt x="12191999" y="1130390"/>
                  <a:pt x="12191999" y="1905000"/>
                </a:cubicBezTo>
                <a:cubicBezTo>
                  <a:pt x="12191999" y="3209607"/>
                  <a:pt x="9462727" y="4267200"/>
                  <a:pt x="6095999" y="4267200"/>
                </a:cubicBezTo>
                <a:cubicBezTo>
                  <a:pt x="2729272" y="4267200"/>
                  <a:pt x="0" y="3209607"/>
                  <a:pt x="0" y="1905000"/>
                </a:cubicBezTo>
                <a:lnTo>
                  <a:pt x="0" y="1904988"/>
                </a:lnTo>
                <a:close/>
                <a:moveTo>
                  <a:pt x="9699477" y="0"/>
                </a:moveTo>
                <a:lnTo>
                  <a:pt x="12192000" y="0"/>
                </a:lnTo>
                <a:lnTo>
                  <a:pt x="12192000" y="1905000"/>
                </a:lnTo>
                <a:cubicBezTo>
                  <a:pt x="12192000" y="1130390"/>
                  <a:pt x="11229825" y="442861"/>
                  <a:pt x="9743334" y="1208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D9565C1-7E49-7ADA-FD36-03AF7607BA6C}"/>
              </a:ext>
            </a:extLst>
          </p:cNvPr>
          <p:cNvSpPr/>
          <p:nvPr/>
        </p:nvSpPr>
        <p:spPr>
          <a:xfrm>
            <a:off x="142902" y="1952836"/>
            <a:ext cx="11906196" cy="40543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85934" y="2466773"/>
            <a:ext cx="3089058" cy="3089058"/>
            <a:chOff x="885934" y="2466773"/>
            <a:chExt cx="3089058" cy="308905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B3419C6-EC9E-0034-A3B2-83F78DAA004F}"/>
                </a:ext>
              </a:extLst>
            </p:cNvPr>
            <p:cNvSpPr/>
            <p:nvPr/>
          </p:nvSpPr>
          <p:spPr>
            <a:xfrm>
              <a:off x="885934" y="2466773"/>
              <a:ext cx="3089058" cy="3089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D25B18-C17C-43CF-7421-D5F6F1817E9D}"/>
                </a:ext>
              </a:extLst>
            </p:cNvPr>
            <p:cNvSpPr txBox="1"/>
            <p:nvPr/>
          </p:nvSpPr>
          <p:spPr>
            <a:xfrm>
              <a:off x="1366203" y="3140615"/>
              <a:ext cx="212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기획 배경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1150340" y="3730836"/>
              <a:ext cx="1973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</a:t>
              </a: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문제점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도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출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329625" y="2466773"/>
            <a:ext cx="3515172" cy="3089058"/>
            <a:chOff x="3329625" y="2466773"/>
            <a:chExt cx="3515172" cy="308905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265A4F1-8B1A-6E67-259F-3610F97DBC6F}"/>
                </a:ext>
              </a:extLst>
            </p:cNvPr>
            <p:cNvSpPr/>
            <p:nvPr/>
          </p:nvSpPr>
          <p:spPr>
            <a:xfrm>
              <a:off x="3329625" y="2466773"/>
              <a:ext cx="3089058" cy="3089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B2547F-05E7-91BE-0761-B0D7879B3073}"/>
                </a:ext>
              </a:extLst>
            </p:cNvPr>
            <p:cNvSpPr txBox="1"/>
            <p:nvPr/>
          </p:nvSpPr>
          <p:spPr>
            <a:xfrm>
              <a:off x="3755740" y="3730836"/>
              <a:ext cx="3089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기술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설명</a:t>
              </a: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/>
              </a:r>
              <a:b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하드웨어 </a:t>
              </a:r>
              <a:r>
                <a:rPr lang="ko-KR" altLang="en-US" sz="24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구성</a:t>
              </a:r>
              <a:r>
                <a:rPr lang="en-US" altLang="ko-KR" sz="2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/>
              </a:r>
              <a:br>
                <a:rPr lang="en-US" altLang="ko-KR" sz="2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시스템 아키텍처</a:t>
              </a:r>
              <a:endParaRPr lang="en-US" altLang="ko-KR" sz="24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D25B18-C17C-43CF-7421-D5F6F1817E9D}"/>
                </a:ext>
              </a:extLst>
            </p:cNvPr>
            <p:cNvSpPr txBox="1"/>
            <p:nvPr/>
          </p:nvSpPr>
          <p:spPr>
            <a:xfrm>
              <a:off x="3809894" y="3140615"/>
              <a:ext cx="212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서비스 소개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73316" y="2466773"/>
            <a:ext cx="3517827" cy="3089058"/>
            <a:chOff x="5773316" y="2466773"/>
            <a:chExt cx="3517827" cy="308905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7DB0054-8752-96F0-DC78-2F29B000D7B9}"/>
                </a:ext>
              </a:extLst>
            </p:cNvPr>
            <p:cNvSpPr/>
            <p:nvPr/>
          </p:nvSpPr>
          <p:spPr>
            <a:xfrm>
              <a:off x="5773316" y="2466773"/>
              <a:ext cx="3089058" cy="3089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D25B18-C17C-43CF-7421-D5F6F1817E9D}"/>
                </a:ext>
              </a:extLst>
            </p:cNvPr>
            <p:cNvSpPr txBox="1"/>
            <p:nvPr/>
          </p:nvSpPr>
          <p:spPr>
            <a:xfrm>
              <a:off x="6253585" y="3140615"/>
              <a:ext cx="212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서비스 특장점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B2547F-05E7-91BE-0761-B0D7879B3073}"/>
                </a:ext>
              </a:extLst>
            </p:cNvPr>
            <p:cNvSpPr txBox="1"/>
            <p:nvPr/>
          </p:nvSpPr>
          <p:spPr>
            <a:xfrm>
              <a:off x="6202086" y="3730836"/>
              <a:ext cx="30890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친화</a:t>
              </a: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/>
              </a:r>
              <a:b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확장성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17009" y="2466773"/>
            <a:ext cx="3626125" cy="3089058"/>
            <a:chOff x="8217009" y="2466773"/>
            <a:chExt cx="3626125" cy="308905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334693-164A-DC4F-18DE-B746C158B4CF}"/>
                </a:ext>
              </a:extLst>
            </p:cNvPr>
            <p:cNvSpPr/>
            <p:nvPr/>
          </p:nvSpPr>
          <p:spPr>
            <a:xfrm>
              <a:off x="8217009" y="2466773"/>
              <a:ext cx="3089058" cy="3089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D25B18-C17C-43CF-7421-D5F6F1817E9D}"/>
                </a:ext>
              </a:extLst>
            </p:cNvPr>
            <p:cNvSpPr txBox="1"/>
            <p:nvPr/>
          </p:nvSpPr>
          <p:spPr>
            <a:xfrm>
              <a:off x="8697278" y="3140615"/>
              <a:ext cx="212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질의 응답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B2547F-05E7-91BE-0761-B0D7879B3073}"/>
                </a:ext>
              </a:extLst>
            </p:cNvPr>
            <p:cNvSpPr txBox="1"/>
            <p:nvPr/>
          </p:nvSpPr>
          <p:spPr>
            <a:xfrm>
              <a:off x="8754077" y="3730836"/>
              <a:ext cx="30890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 소개</a:t>
              </a:r>
              <a:endPara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r>
                <a: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질의와 응답</a:t>
              </a:r>
              <a:endPara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5F9A20C-DE0B-DBF4-13DA-7290531B1501}"/>
              </a:ext>
            </a:extLst>
          </p:cNvPr>
          <p:cNvCxnSpPr>
            <a:cxnSpLocks/>
          </p:cNvCxnSpPr>
          <p:nvPr/>
        </p:nvCxnSpPr>
        <p:spPr>
          <a:xfrm>
            <a:off x="6096000" y="-1251520"/>
            <a:ext cx="0" cy="14547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0" y="21709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 구성</a:t>
            </a:r>
            <a:endParaRPr lang="ko-KR" altLang="en-US" sz="54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356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344" y="1520788"/>
            <a:ext cx="3593113" cy="3300174"/>
            <a:chOff x="191344" y="1268760"/>
            <a:chExt cx="3593113" cy="33001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65F9F8-B5A9-6214-7FC3-17DBE963C97C}"/>
                </a:ext>
              </a:extLst>
            </p:cNvPr>
            <p:cNvSpPr txBox="1"/>
            <p:nvPr/>
          </p:nvSpPr>
          <p:spPr>
            <a:xfrm>
              <a:off x="695401" y="2996952"/>
              <a:ext cx="22075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기획 배경</a:t>
              </a:r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C32EA-7C35-EEF9-CB6E-6C850D08183D}"/>
                </a:ext>
              </a:extLst>
            </p:cNvPr>
            <p:cNvSpPr txBox="1"/>
            <p:nvPr/>
          </p:nvSpPr>
          <p:spPr>
            <a:xfrm>
              <a:off x="191344" y="1268760"/>
              <a:ext cx="271162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01</a:t>
              </a:r>
              <a:endParaRPr lang="ko-KR" altLang="en-US" sz="115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E7162-2EDE-7779-B04D-D87BBE19A052}"/>
                </a:ext>
              </a:extLst>
            </p:cNvPr>
            <p:cNvSpPr txBox="1"/>
            <p:nvPr/>
          </p:nvSpPr>
          <p:spPr>
            <a:xfrm>
              <a:off x="695400" y="3861048"/>
              <a:ext cx="3089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스케치북 기획 의도와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기대효과를 소개합니다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1091444" y="2451812"/>
            <a:ext cx="30243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14" y="1879448"/>
            <a:ext cx="1277929" cy="3166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12" y="1874988"/>
            <a:ext cx="795156" cy="3166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64" y="1879518"/>
            <a:ext cx="795156" cy="3166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115" y="1879448"/>
            <a:ext cx="795156" cy="31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8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196752"/>
            <a:ext cx="7934325" cy="1895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144489"/>
            <a:ext cx="7915275" cy="2952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06" y="3825044"/>
            <a:ext cx="7839075" cy="199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4706" y="1592796"/>
            <a:ext cx="3721174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94706" y="4293096"/>
            <a:ext cx="2605050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03712" y="2540533"/>
            <a:ext cx="4896544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196752"/>
            <a:ext cx="7934325" cy="1895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144489"/>
            <a:ext cx="7915275" cy="2952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06" y="3825044"/>
            <a:ext cx="7839075" cy="199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68696" y="-99392"/>
            <a:ext cx="12781420" cy="712879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3035660" y="3071846"/>
            <a:ext cx="6372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만개소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이상의 어린이집에서</a:t>
            </a:r>
            <a:endParaRPr lang="en-US" altLang="ko-KR" sz="40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3035660" y="2482553"/>
            <a:ext cx="6372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전국 </a:t>
            </a:r>
            <a:r>
              <a:rPr lang="en-US" altLang="ko-KR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만여개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어린이집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CADE7-F684-40F4-91A5-B0583AB96164}"/>
              </a:ext>
            </a:extLst>
          </p:cNvPr>
          <p:cNvSpPr txBox="1"/>
          <p:nvPr/>
        </p:nvSpPr>
        <p:spPr>
          <a:xfrm>
            <a:off x="3035660" y="3681446"/>
            <a:ext cx="6372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시간연장반</a:t>
            </a:r>
            <a:r>
              <a:rPr lang="ko-KR" altLang="en-US" sz="4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을 </a:t>
            </a:r>
            <a:r>
              <a:rPr lang="ko-KR" altLang="en-US" sz="400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운영중</a:t>
            </a:r>
            <a:endParaRPr lang="en-US" altLang="ko-KR" sz="4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F327B8E-1B48-1C70-7A0C-43FA45A26EF6}"/>
              </a:ext>
            </a:extLst>
          </p:cNvPr>
          <p:cNvCxnSpPr>
            <a:cxnSpLocks/>
          </p:cNvCxnSpPr>
          <p:nvPr/>
        </p:nvCxnSpPr>
        <p:spPr>
          <a:xfrm>
            <a:off x="6096000" y="5130800"/>
            <a:ext cx="0" cy="22987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39B45597-EDC8-75EC-82C7-052FD4ED346F}"/>
              </a:ext>
            </a:extLst>
          </p:cNvPr>
          <p:cNvSpPr/>
          <p:nvPr/>
        </p:nvSpPr>
        <p:spPr>
          <a:xfrm>
            <a:off x="6046787" y="5081587"/>
            <a:ext cx="98426" cy="98426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8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88583" y="2117877"/>
            <a:ext cx="5376804" cy="3939415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53969" y="2117877"/>
            <a:ext cx="5376804" cy="3939415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C32EA-7C35-EEF9-CB6E-6C850D08183D}"/>
              </a:ext>
            </a:extLst>
          </p:cNvPr>
          <p:cNvSpPr txBox="1"/>
          <p:nvPr/>
        </p:nvSpPr>
        <p:spPr>
          <a:xfrm>
            <a:off x="447168" y="473888"/>
            <a:ext cx="4298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스케치북 기획 배경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F00EA-84C9-36ED-54AC-6E89A8952A0B}"/>
              </a:ext>
            </a:extLst>
          </p:cNvPr>
          <p:cNvSpPr txBox="1"/>
          <p:nvPr/>
        </p:nvSpPr>
        <p:spPr>
          <a:xfrm>
            <a:off x="447168" y="1028042"/>
            <a:ext cx="622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A6A6A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관련 리서치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A6A6A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C7545-922D-8539-B3D5-BFDA494FC834}"/>
              </a:ext>
            </a:extLst>
          </p:cNvPr>
          <p:cNvSpPr txBox="1"/>
          <p:nvPr/>
        </p:nvSpPr>
        <p:spPr>
          <a:xfrm>
            <a:off x="816032" y="2446243"/>
            <a:ext cx="472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연장 보육 시간에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가장 많이 하는 놀이 및 활동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1424" y="3429000"/>
            <a:ext cx="44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1424" y="3725055"/>
            <a:ext cx="3492388" cy="529548"/>
          </a:xfrm>
          <a:prstGeom prst="roundRect">
            <a:avLst/>
          </a:prstGeom>
          <a:solidFill>
            <a:srgbClr val="FFD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1424" y="4406364"/>
            <a:ext cx="1764196" cy="5295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19796" y="5087673"/>
            <a:ext cx="1179760" cy="5295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3805025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64%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4482600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95400" y="5167781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10%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4403812" y="3789040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자유 놀이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2675620" y="4482600"/>
            <a:ext cx="32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예술 경험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미술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노래 부르기 등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2099556" y="5163909"/>
            <a:ext cx="32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</a:t>
            </a:r>
            <a:r>
              <a:rPr lang="ko-KR" altLang="en-US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보육반의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보육 프로그램 반복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2C7545-922D-8539-B3D5-BFDA494FC834}"/>
              </a:ext>
            </a:extLst>
          </p:cNvPr>
          <p:cNvSpPr txBox="1"/>
          <p:nvPr/>
        </p:nvSpPr>
        <p:spPr>
          <a:xfrm>
            <a:off x="6684092" y="2461483"/>
            <a:ext cx="472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연장 보육 운영에서 전반적으로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개선해야 할 점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779484" y="3444240"/>
            <a:ext cx="4464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69336" y="3702863"/>
            <a:ext cx="409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연장보육반</a:t>
            </a:r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2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영유아를</a:t>
            </a:r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위한</a:t>
            </a:r>
            <a:endParaRPr lang="en-US" altLang="ko-KR" sz="2200" spc="-15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2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프로그램 자료 개발</a:t>
            </a:r>
            <a:endParaRPr lang="ko-KR" altLang="en-US" sz="2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63536" y="4582289"/>
            <a:ext cx="447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연장보육교사의 명확한 업무 기준 마련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6744072" y="5158353"/>
            <a:ext cx="447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 보육교사와의 원활한 협력 마련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258206" y="3805025"/>
            <a:ext cx="127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D24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15.8%</a:t>
            </a:r>
            <a:endParaRPr lang="ko-KR" altLang="en-US" sz="4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D248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356539" y="4592938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40.4%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10356539" y="5167781"/>
            <a:ext cx="12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28.2%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EBA2D-1189-9E5F-6436-AF05BEB8B4BD}"/>
              </a:ext>
            </a:extLst>
          </p:cNvPr>
          <p:cNvSpPr txBox="1"/>
          <p:nvPr/>
        </p:nvSpPr>
        <p:spPr>
          <a:xfrm>
            <a:off x="7015655" y="6439241"/>
            <a:ext cx="5176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2022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참여형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현장연구 지원사업</a:t>
            </a:r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어린이집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spc="-150" dirty="0" err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연장보육반</a:t>
            </a:r>
            <a:r>
              <a:rPr lang="ko-KR" altLang="en-US" sz="14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운영 현황 조사 및 질적 분석</a:t>
            </a:r>
            <a:endParaRPr lang="ko-KR" altLang="en-US" sz="14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9BB602-69DA-EAE4-3B43-04ECDC83CDF5}"/>
              </a:ext>
            </a:extLst>
          </p:cNvPr>
          <p:cNvSpPr txBox="1"/>
          <p:nvPr/>
        </p:nvSpPr>
        <p:spPr>
          <a:xfrm>
            <a:off x="11517807" y="116632"/>
            <a:ext cx="59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9D9D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C102</a:t>
            </a:r>
            <a:endParaRPr lang="ko-KR" altLang="en-US" sz="1400" i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9D9D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559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9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739</Words>
  <Application>Microsoft Office PowerPoint</Application>
  <PresentationFormat>와이드스크린</PresentationFormat>
  <Paragraphs>239</Paragraphs>
  <Slides>31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Pretendard ExtraBold</vt:lpstr>
      <vt:lpstr>Pretendard Light</vt:lpstr>
      <vt:lpstr>맑은 고딕</vt:lpstr>
      <vt:lpstr>Pretendard Medium</vt:lpstr>
      <vt:lpstr>Pretendard ExtraLight</vt:lpstr>
      <vt:lpstr>Pretendard SemiBold</vt:lpstr>
      <vt:lpstr>Arial</vt:lpstr>
      <vt:lpstr>Pretendard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Taik Kim</dc:creator>
  <cp:lastModifiedBy>SSAFY</cp:lastModifiedBy>
  <cp:revision>87</cp:revision>
  <dcterms:created xsi:type="dcterms:W3CDTF">2023-06-16T05:00:25Z</dcterms:created>
  <dcterms:modified xsi:type="dcterms:W3CDTF">2023-08-17T15:30:48Z</dcterms:modified>
  <cp:contentStatus/>
</cp:coreProperties>
</file>